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oboto"/>
      <p:regular r:id="rId57"/>
      <p:bold r:id="rId58"/>
      <p:italic r:id="rId59"/>
      <p:boldItalic r:id="rId60"/>
    </p:embeddedFont>
    <p:embeddedFont>
      <p:font typeface="Comfortaa"/>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omfortaa-bold.fntdata"/><Relationship Id="rId61" Type="http://schemas.openxmlformats.org/officeDocument/2006/relationships/font" Target="fonts/Comforta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iostathandbook.com/testchoice.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e387f59e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e387f59e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e387f59e1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e387f59e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e387f59e1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e387f59e1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o into a bit more detail on what is happening when you subset x[x&gt;1], i.e. that x&gt;1 creates a boolean vector, then the indexing function returns the values of x for which that vector is true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db2af4d4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db2af4d4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e387f59e1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e387f59e1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transform a vector in an n-dimensional array by giving it a </a:t>
            </a:r>
            <a:r>
              <a:rPr b="1" lang="en"/>
              <a:t>dimensions</a:t>
            </a:r>
            <a:r>
              <a:rPr lang="en"/>
              <a:t> attribute, which is a numeric vector with as many elements as desired dimensions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e387f59e1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e387f59e1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e387f59e1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e387f59e1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can be used with a character string matching a named element or a _single_ integer, and will return unlisted contents of the corresponding list entry. [ can be used with multiple integers or a vector of names, and returns a list of the corresponding entries.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e387f59e1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e387f59e1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retrieve cells, can also</a:t>
            </a:r>
            <a:endParaRPr/>
          </a:p>
          <a:p>
            <a:pPr indent="0" lvl="0" marL="0" rtl="0" algn="l">
              <a:spcBef>
                <a:spcPts val="0"/>
              </a:spcBef>
              <a:spcAft>
                <a:spcPts val="0"/>
              </a:spcAft>
              <a:buNone/>
            </a:pPr>
            <a:r>
              <a:rPr lang="en"/>
              <a:t>(1) </a:t>
            </a:r>
            <a:r>
              <a:rPr lang="en"/>
              <a:t>exclude cells by adding a “-” sign</a:t>
            </a:r>
            <a:endParaRPr/>
          </a:p>
          <a:p>
            <a:pPr indent="0" lvl="0" marL="0" rtl="0" algn="l">
              <a:spcBef>
                <a:spcPts val="0"/>
              </a:spcBef>
              <a:spcAft>
                <a:spcPts val="0"/>
              </a:spcAft>
              <a:buNone/>
            </a:pPr>
            <a:r>
              <a:rPr lang="en"/>
              <a:t>(2) retrieve entire row/columns by leaving the column/row field blank</a:t>
            </a:r>
            <a:endParaRPr/>
          </a:p>
          <a:p>
            <a:pPr indent="0" lvl="0" marL="0" rtl="0" algn="l">
              <a:spcBef>
                <a:spcPts val="0"/>
              </a:spcBef>
              <a:spcAft>
                <a:spcPts val="0"/>
              </a:spcAft>
              <a:buNone/>
            </a:pPr>
            <a:r>
              <a:rPr lang="en"/>
              <a:t>(3) retrieve cells using logical </a:t>
            </a:r>
            <a:r>
              <a:rPr lang="en"/>
              <a:t>indices</a:t>
            </a:r>
            <a:endParaRPr/>
          </a:p>
          <a:p>
            <a:pPr indent="0" lvl="0" marL="0" rtl="0" algn="l">
              <a:spcBef>
                <a:spcPts val="0"/>
              </a:spcBef>
              <a:spcAft>
                <a:spcPts val="0"/>
              </a:spcAft>
              <a:buNone/>
            </a:pPr>
            <a:r>
              <a:rPr lang="en"/>
              <a:t>(4) retrieve columns using dollar notation (df$col_name)</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3db2af4d4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db2af4d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retrieve cells, can also</a:t>
            </a:r>
            <a:endParaRPr/>
          </a:p>
          <a:p>
            <a:pPr indent="0" lvl="0" marL="0" rtl="0" algn="l">
              <a:spcBef>
                <a:spcPts val="0"/>
              </a:spcBef>
              <a:spcAft>
                <a:spcPts val="0"/>
              </a:spcAft>
              <a:buNone/>
            </a:pPr>
            <a:r>
              <a:rPr lang="en"/>
              <a:t>(1) exclude cells by adding a “-” sign</a:t>
            </a:r>
            <a:endParaRPr/>
          </a:p>
          <a:p>
            <a:pPr indent="0" lvl="0" marL="0" rtl="0" algn="l">
              <a:spcBef>
                <a:spcPts val="0"/>
              </a:spcBef>
              <a:spcAft>
                <a:spcPts val="0"/>
              </a:spcAft>
              <a:buNone/>
            </a:pPr>
            <a:r>
              <a:rPr lang="en"/>
              <a:t>(2) retrieve entire row/columns by leaving the column/row field blank</a:t>
            </a:r>
            <a:endParaRPr/>
          </a:p>
          <a:p>
            <a:pPr indent="0" lvl="0" marL="0" rtl="0" algn="l">
              <a:spcBef>
                <a:spcPts val="0"/>
              </a:spcBef>
              <a:spcAft>
                <a:spcPts val="0"/>
              </a:spcAft>
              <a:buNone/>
            </a:pPr>
            <a:r>
              <a:rPr lang="en"/>
              <a:t>(3) retrieve cells using logical indices</a:t>
            </a:r>
            <a:endParaRPr/>
          </a:p>
          <a:p>
            <a:pPr indent="0" lvl="0" marL="0" rtl="0" algn="l">
              <a:spcBef>
                <a:spcPts val="0"/>
              </a:spcBef>
              <a:spcAft>
                <a:spcPts val="0"/>
              </a:spcAft>
              <a:buNone/>
            </a:pPr>
            <a:r>
              <a:rPr lang="en"/>
              <a:t>(4) retrieve columns using dollar notation (df$col_name)</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db2af4d4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db2af4d4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retrieve cells, can also</a:t>
            </a:r>
            <a:endParaRPr/>
          </a:p>
          <a:p>
            <a:pPr indent="0" lvl="0" marL="0" rtl="0" algn="l">
              <a:spcBef>
                <a:spcPts val="0"/>
              </a:spcBef>
              <a:spcAft>
                <a:spcPts val="0"/>
              </a:spcAft>
              <a:buNone/>
            </a:pPr>
            <a:r>
              <a:rPr lang="en"/>
              <a:t>(1) exclude cells by adding a “-” sign</a:t>
            </a:r>
            <a:endParaRPr/>
          </a:p>
          <a:p>
            <a:pPr indent="0" lvl="0" marL="0" rtl="0" algn="l">
              <a:spcBef>
                <a:spcPts val="0"/>
              </a:spcBef>
              <a:spcAft>
                <a:spcPts val="0"/>
              </a:spcAft>
              <a:buNone/>
            </a:pPr>
            <a:r>
              <a:rPr lang="en"/>
              <a:t>(2) retrieve entire row/columns by leaving the column/row field blank</a:t>
            </a:r>
            <a:endParaRPr/>
          </a:p>
          <a:p>
            <a:pPr indent="0" lvl="0" marL="0" rtl="0" algn="l">
              <a:spcBef>
                <a:spcPts val="0"/>
              </a:spcBef>
              <a:spcAft>
                <a:spcPts val="0"/>
              </a:spcAft>
              <a:buNone/>
            </a:pPr>
            <a:r>
              <a:rPr lang="en"/>
              <a:t>(3) retrieve cells using logical indices</a:t>
            </a:r>
            <a:endParaRPr/>
          </a:p>
          <a:p>
            <a:pPr indent="0" lvl="0" marL="0" rtl="0" algn="l">
              <a:spcBef>
                <a:spcPts val="0"/>
              </a:spcBef>
              <a:spcAft>
                <a:spcPts val="0"/>
              </a:spcAft>
              <a:buNone/>
            </a:pPr>
            <a:r>
              <a:rPr lang="en"/>
              <a:t>(4) retrieve columns using dollar notation (df$col_name)</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3e351bfb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e351bfb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e387f59e1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e387f59e1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e387f59e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e387f59e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e387f59e1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e387f59e1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3e387f59e1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e387f59e1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e387f59e1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e387f59e1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e387f59e1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e387f59e1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e387f59e1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e387f59e1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db2af4d4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db2af4d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pairs() may work better than plot() when there are lots of variables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db2af4d4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db2af4d4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pairs() may work better than plot() when there are lots of variables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e387f59e1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e387f59e1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3e351bfb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e351bfb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e356e06fc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e356e06fc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rejecting the null hypothesis means that we “believe” the null hypothesis is true; i.e. there is not enough data to prove something by rejecting the null hypothesis.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accept the alternative hypothesis. Failing to reject the null hypothesis does NOT mean the null (H0) is true: </a:t>
            </a:r>
            <a:endParaRPr/>
          </a:p>
          <a:p>
            <a:pPr indent="0" lvl="0" marL="0" rtl="0" algn="l">
              <a:spcBef>
                <a:spcPts val="0"/>
              </a:spcBef>
              <a:spcAft>
                <a:spcPts val="0"/>
              </a:spcAft>
              <a:buClr>
                <a:schemeClr val="dk1"/>
              </a:buClr>
              <a:buSzPts val="1100"/>
              <a:buFont typeface="Arial"/>
              <a:buNone/>
            </a:pPr>
            <a:r>
              <a:rPr lang="en"/>
              <a:t>• Failing to reject the null means there is not enough evidence in your sample to reject the null hypothesis reject the null hypothesis. </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e2ece1d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e2ece1d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t>alpha level of </a:t>
            </a:r>
            <a:r>
              <a:rPr lang="en" u="sng"/>
              <a:t>significance</a:t>
            </a:r>
            <a:r>
              <a:rPr lang="en"/>
              <a:t> is the probability of rejecting the null hypothesis given that it is true (type I error). </a:t>
            </a:r>
            <a:r>
              <a:rPr lang="en">
                <a:solidFill>
                  <a:schemeClr val="dk1"/>
                </a:solidFill>
              </a:rPr>
              <a:t>For this tutorial, we will assume α =0.05, as that is most often used.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is important to note that we want to set α before the experiment (a-priori) because the Type I error is the more ‘grevious’ error to make. The typical value of α is 0.05, establishing a 95% confidence level. For this tutorial, we will assume α =0.05. This helps us to determine our rejection regions (as a part of the Decision Rule Step of Analysis) for when we calculate our p-value / determine our p-value).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P-value comparing to alpha: “"If p is low, the null must go. If p is high, the null flies."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 that lists multiple tests and when they can/should be used: </a:t>
            </a:r>
            <a:r>
              <a:rPr lang="en" u="sng">
                <a:solidFill>
                  <a:schemeClr val="hlink"/>
                </a:solidFill>
                <a:hlinkClick r:id="rId2"/>
              </a:rPr>
              <a:t>http://www.biostathandbook.com/testchoice.html</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e356e06f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e356e06f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u="sng">
                <a:solidFill>
                  <a:srgbClr val="222222"/>
                </a:solidFill>
                <a:highlight>
                  <a:srgbClr val="FFFFFF"/>
                </a:highlight>
              </a:rPr>
              <a:t>Parametric tests</a:t>
            </a:r>
            <a:r>
              <a:rPr lang="en" sz="1050">
                <a:solidFill>
                  <a:srgbClr val="222222"/>
                </a:solidFill>
                <a:highlight>
                  <a:srgbClr val="FFFFFF"/>
                </a:highlight>
              </a:rPr>
              <a:t> assumptions are based on distributions.</a:t>
            </a:r>
            <a:endParaRPr sz="1050">
              <a:solidFill>
                <a:srgbClr val="222222"/>
              </a:solidFill>
              <a:highlight>
                <a:srgbClr val="FFFFFF"/>
              </a:highlight>
            </a:endParaRPr>
          </a:p>
          <a:p>
            <a:pPr indent="0" lvl="0" marL="0" rtl="0" algn="l">
              <a:spcBef>
                <a:spcPts val="0"/>
              </a:spcBef>
              <a:spcAft>
                <a:spcPts val="0"/>
              </a:spcAft>
              <a:buNone/>
            </a:pPr>
            <a:r>
              <a:rPr lang="en" sz="1050">
                <a:solidFill>
                  <a:srgbClr val="222222"/>
                </a:solidFill>
                <a:highlight>
                  <a:srgbClr val="FFFFFF"/>
                </a:highlight>
              </a:rPr>
              <a:t>Tests continuous outcome.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 sz="1050">
                <a:solidFill>
                  <a:srgbClr val="222222"/>
                </a:solidFill>
                <a:highlight>
                  <a:srgbClr val="FFFFFF"/>
                </a:highlight>
              </a:rPr>
              <a:t>Because of the </a:t>
            </a:r>
            <a:r>
              <a:rPr lang="en" sz="1050" u="sng">
                <a:solidFill>
                  <a:srgbClr val="222222"/>
                </a:solidFill>
                <a:highlight>
                  <a:srgbClr val="FFFFFF"/>
                </a:highlight>
              </a:rPr>
              <a:t>central limit theorem</a:t>
            </a:r>
            <a:r>
              <a:rPr lang="en" sz="1050">
                <a:solidFill>
                  <a:srgbClr val="222222"/>
                </a:solidFill>
                <a:highlight>
                  <a:srgbClr val="FFFFFF"/>
                </a:highlight>
              </a:rPr>
              <a:t>, many test statistics are approximately normally distributed for large samples. </a:t>
            </a:r>
            <a:endParaRPr sz="1050">
              <a:solidFill>
                <a:srgbClr val="222222"/>
              </a:solidFill>
              <a:highlight>
                <a:srgbClr val="FFFFFF"/>
              </a:highlight>
            </a:endParaRPr>
          </a:p>
          <a:p>
            <a:pPr indent="0" lvl="0" marL="0" rtl="0" algn="l">
              <a:spcBef>
                <a:spcPts val="0"/>
              </a:spcBef>
              <a:spcAft>
                <a:spcPts val="0"/>
              </a:spcAft>
              <a:buNone/>
            </a:pPr>
            <a:r>
              <a:rPr lang="en" sz="1050">
                <a:solidFill>
                  <a:srgbClr val="222222"/>
                </a:solidFill>
                <a:highlight>
                  <a:srgbClr val="FFFFFF"/>
                </a:highlight>
              </a:rPr>
              <a:t>Also bc of central limit theorem we’re able to use SE instead of population standard deviation (also, if sigma / population sd is unknown, you can use s (sample sd) only if n&gt;30).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 sz="1050" u="sng">
                <a:solidFill>
                  <a:srgbClr val="222222"/>
                </a:solidFill>
                <a:highlight>
                  <a:srgbClr val="FFFFFF"/>
                </a:highlight>
              </a:rPr>
              <a:t>P-value:</a:t>
            </a:r>
            <a:r>
              <a:rPr lang="en" sz="1050">
                <a:solidFill>
                  <a:srgbClr val="222222"/>
                </a:solidFill>
                <a:highlight>
                  <a:srgbClr val="FFFFFF"/>
                </a:highlight>
              </a:rPr>
              <a:t> (probability value) probability that the pattern of data in the sample could be produced by random data (so if we did this 100 times, 95% of the time we would reject the null hypothesis and 5% of the time we would not). </a:t>
            </a:r>
            <a:r>
              <a:rPr b="1" lang="en" sz="1000">
                <a:solidFill>
                  <a:schemeClr val="dk1"/>
                </a:solidFill>
                <a:highlight>
                  <a:srgbClr val="FFFFFF"/>
                </a:highlight>
              </a:rPr>
              <a:t>P-value is the probability of observing a sample statistic as extreme as the test statistic. </a:t>
            </a:r>
            <a:endParaRPr b="1"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b="1" lang="en" sz="1050">
                <a:solidFill>
                  <a:srgbClr val="222222"/>
                </a:solidFill>
                <a:highlight>
                  <a:srgbClr val="FFFFFF"/>
                </a:highlight>
              </a:rPr>
              <a:t>Reject null</a:t>
            </a:r>
            <a:r>
              <a:rPr lang="en" sz="1050">
                <a:solidFill>
                  <a:srgbClr val="222222"/>
                </a:solidFill>
                <a:highlight>
                  <a:srgbClr val="FFFFFF"/>
                </a:highlight>
              </a:rPr>
              <a:t> if z-score is greater than critical value or less than -(critical value) ; Also, when calculated p-value (1-critical value for a one tail test for example) is smaller than 0.05. Thus, </a:t>
            </a:r>
            <a:r>
              <a:rPr lang="en" sz="1050">
                <a:solidFill>
                  <a:srgbClr val="222222"/>
                </a:solidFill>
                <a:highlight>
                  <a:srgbClr val="FFFFFF"/>
                </a:highlight>
              </a:rPr>
              <a:t>the sample is likely to be a result of non-random sampling. </a:t>
            </a:r>
            <a:endParaRPr sz="1050">
              <a:solidFill>
                <a:srgbClr val="222222"/>
              </a:solidFill>
              <a:highlight>
                <a:srgbClr val="FFFFFF"/>
              </a:highlight>
            </a:endParaRPr>
          </a:p>
          <a:p>
            <a:pPr indent="0" lvl="0" marL="0" rtl="0" algn="l">
              <a:spcBef>
                <a:spcPts val="0"/>
              </a:spcBef>
              <a:spcAft>
                <a:spcPts val="0"/>
              </a:spcAft>
              <a:buNone/>
            </a:pPr>
            <a:r>
              <a:rPr b="1" lang="en" sz="1050">
                <a:solidFill>
                  <a:srgbClr val="222222"/>
                </a:solidFill>
                <a:highlight>
                  <a:srgbClr val="FFFFFF"/>
                </a:highlight>
              </a:rPr>
              <a:t>Do NOT reject the null </a:t>
            </a:r>
            <a:r>
              <a:rPr lang="en" sz="1050">
                <a:solidFill>
                  <a:srgbClr val="222222"/>
                </a:solidFill>
                <a:highlight>
                  <a:srgbClr val="FFFFFF"/>
                </a:highlight>
              </a:rPr>
              <a:t>if z-score falls in the range between -critical value and +critical value ; Also, when p-value is greater than 0.05. Thus , </a:t>
            </a:r>
            <a:r>
              <a:rPr lang="en" sz="1050">
                <a:solidFill>
                  <a:srgbClr val="222222"/>
                </a:solidFill>
                <a:highlight>
                  <a:srgbClr val="FFFFFF"/>
                </a:highlight>
              </a:rPr>
              <a:t> random sampling is likely to have produced this.</a:t>
            </a:r>
            <a:endParaRPr sz="1050">
              <a:solidFill>
                <a:srgbClr val="222222"/>
              </a:solidFill>
              <a:highlight>
                <a:srgbClr val="FFFFFF"/>
              </a:highlight>
            </a:endParaRPr>
          </a:p>
          <a:p>
            <a:pPr indent="0" lvl="0" marL="0" rtl="0" algn="l">
              <a:spcBef>
                <a:spcPts val="0"/>
              </a:spcBef>
              <a:spcAft>
                <a:spcPts val="0"/>
              </a:spcAft>
              <a:buNone/>
            </a:pPr>
            <a:r>
              <a:t/>
            </a:r>
            <a:endParaRPr sz="1050" u="sng">
              <a:solidFill>
                <a:srgbClr val="222222"/>
              </a:solidFill>
              <a:highlight>
                <a:srgbClr val="FFFFFF"/>
              </a:highlight>
            </a:endParaRPr>
          </a:p>
          <a:p>
            <a:pPr indent="0" lvl="0" marL="0" rtl="0" algn="l">
              <a:spcBef>
                <a:spcPts val="0"/>
              </a:spcBef>
              <a:spcAft>
                <a:spcPts val="0"/>
              </a:spcAft>
              <a:buNone/>
            </a:pPr>
            <a:r>
              <a:rPr lang="en" sz="1050" u="sng">
                <a:solidFill>
                  <a:srgbClr val="222222"/>
                </a:solidFill>
                <a:highlight>
                  <a:srgbClr val="FFFFFF"/>
                </a:highlight>
              </a:rPr>
              <a:t>Statistically Significant:</a:t>
            </a:r>
            <a:r>
              <a:rPr lang="en" sz="1050">
                <a:solidFill>
                  <a:srgbClr val="222222"/>
                </a:solidFill>
                <a:highlight>
                  <a:srgbClr val="FFFFFF"/>
                </a:highlight>
              </a:rPr>
              <a:t> instructs us to reject the null hypothesis because the pattern in the data differs from what we would expect by chance alone.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 sz="1050">
                <a:solidFill>
                  <a:srgbClr val="222222"/>
                </a:solidFill>
                <a:highlight>
                  <a:srgbClr val="FFFFFF"/>
                </a:highlight>
              </a:rPr>
              <a:t>By increasing sample size, one can increase the value of the test statistic, thus increasing probability of finding a significant effect. </a:t>
            </a:r>
            <a:endParaRPr sz="1050">
              <a:solidFill>
                <a:srgbClr val="222222"/>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e356e06fc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e356e06fc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222222"/>
                </a:solidFill>
                <a:highlight>
                  <a:srgbClr val="FFFFFF"/>
                </a:highlight>
              </a:rPr>
              <a:t>Mu: population mean</a:t>
            </a:r>
            <a:endParaRPr sz="10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rgbClr val="222222"/>
                </a:solidFill>
                <a:highlight>
                  <a:srgbClr val="FFFFFF"/>
                </a:highlight>
              </a:rPr>
              <a:t>SE: is standard error / replacement for population standard deviation (which is deviation from the mean)</a:t>
            </a:r>
            <a:endParaRPr sz="1050">
              <a:solidFill>
                <a:srgbClr val="222222"/>
              </a:solidFill>
              <a:highlight>
                <a:srgbClr val="FFFFFF"/>
              </a:highlight>
            </a:endParaRPr>
          </a:p>
          <a:p>
            <a:pPr indent="0" lvl="0" marL="0" rtl="0" algn="l">
              <a:spcBef>
                <a:spcPts val="0"/>
              </a:spcBef>
              <a:spcAft>
                <a:spcPts val="0"/>
              </a:spcAft>
              <a:buNone/>
            </a:pPr>
            <a:r>
              <a:rPr lang="en" sz="1050">
                <a:solidFill>
                  <a:srgbClr val="222222"/>
                </a:solidFill>
                <a:highlight>
                  <a:srgbClr val="FFFFFF"/>
                </a:highlight>
              </a:rPr>
              <a:t>xbar: is the sample mean </a:t>
            </a:r>
            <a:endParaRPr sz="10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n </a:t>
            </a:r>
            <a:r>
              <a:rPr lang="en" sz="1050">
                <a:solidFill>
                  <a:srgbClr val="222222"/>
                </a:solidFill>
                <a:highlight>
                  <a:srgbClr val="FFFFFF"/>
                </a:highlight>
              </a:rPr>
              <a:t>:sample size</a:t>
            </a:r>
            <a:endParaRPr sz="1050">
              <a:solidFill>
                <a:srgbClr val="222222"/>
              </a:solidFill>
              <a:highlight>
                <a:srgbClr val="FFFFFF"/>
              </a:highlight>
            </a:endParaRPr>
          </a:p>
          <a:p>
            <a:pPr indent="0" lvl="0" marL="0" rtl="0" algn="l">
              <a:spcBef>
                <a:spcPts val="0"/>
              </a:spcBef>
              <a:spcAft>
                <a:spcPts val="0"/>
              </a:spcAft>
              <a:buNone/>
            </a:pPr>
            <a:r>
              <a:rPr lang="en" sz="1050" u="sng">
                <a:solidFill>
                  <a:srgbClr val="222222"/>
                </a:solidFill>
                <a:highlight>
                  <a:srgbClr val="FFFFFF"/>
                </a:highlight>
              </a:rPr>
              <a:t>Critical value:</a:t>
            </a:r>
            <a:r>
              <a:rPr lang="en" sz="1050">
                <a:solidFill>
                  <a:srgbClr val="222222"/>
                </a:solidFill>
                <a:highlight>
                  <a:srgbClr val="FFFFFF"/>
                </a:highlight>
              </a:rPr>
              <a:t> our cutoff value for determining the region where we reject / do not reject the null hypothesis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rgbClr val="222222"/>
                </a:solidFill>
                <a:highlight>
                  <a:srgbClr val="FFFFFF"/>
                </a:highlight>
              </a:rPr>
              <a:t>We are discussing an example that is a </a:t>
            </a:r>
            <a:r>
              <a:rPr b="1" lang="en" sz="1050">
                <a:solidFill>
                  <a:srgbClr val="222222"/>
                </a:solidFill>
                <a:highlight>
                  <a:srgbClr val="FFFFFF"/>
                </a:highlight>
              </a:rPr>
              <a:t>one-sided z-test</a:t>
            </a:r>
            <a:r>
              <a:rPr lang="en" sz="1050">
                <a:solidFill>
                  <a:srgbClr val="222222"/>
                </a:solidFill>
                <a:highlight>
                  <a:srgbClr val="FFFFFF"/>
                </a:highlight>
              </a:rPr>
              <a:t>, but you can tell by how your hypotheses are stated which to use. If mu1=mu2 then its a </a:t>
            </a:r>
            <a:r>
              <a:rPr b="1" lang="en" sz="1050">
                <a:solidFill>
                  <a:srgbClr val="222222"/>
                </a:solidFill>
                <a:highlight>
                  <a:srgbClr val="FFFFFF"/>
                </a:highlight>
              </a:rPr>
              <a:t>2-sided test</a:t>
            </a:r>
            <a:r>
              <a:rPr lang="en" sz="1050">
                <a:solidFill>
                  <a:srgbClr val="222222"/>
                </a:solidFill>
                <a:highlight>
                  <a:srgbClr val="FFFFFF"/>
                </a:highlight>
              </a:rPr>
              <a:t>. If mu1&gt;mu2 or mu1&lt;mu2, then it’s a </a:t>
            </a:r>
            <a:r>
              <a:rPr b="1" lang="en" sz="1050">
                <a:solidFill>
                  <a:srgbClr val="222222"/>
                </a:solidFill>
                <a:highlight>
                  <a:srgbClr val="FFFFFF"/>
                </a:highlight>
              </a:rPr>
              <a:t>1-sided test</a:t>
            </a:r>
            <a:r>
              <a:rPr lang="en" sz="1050">
                <a:solidFill>
                  <a:srgbClr val="222222"/>
                </a:solidFill>
                <a:highlight>
                  <a:srgbClr val="FFFFFF"/>
                </a:highlight>
              </a:rPr>
              <a:t>. </a:t>
            </a:r>
            <a:endParaRPr sz="1050">
              <a:solidFill>
                <a:srgbClr val="222222"/>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3e3cfd9b2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e3cfd9b2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3e356e06f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e356e06f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One-Sample &amp; Two-Sample T Tests: </a:t>
            </a:r>
            <a:endParaRPr u="sng"/>
          </a:p>
          <a:p>
            <a:pPr indent="0" lvl="0" marL="0" rtl="0" algn="l">
              <a:spcBef>
                <a:spcPts val="0"/>
              </a:spcBef>
              <a:spcAft>
                <a:spcPts val="0"/>
              </a:spcAft>
              <a:buNone/>
            </a:pPr>
            <a:r>
              <a:rPr lang="en"/>
              <a:t>Critical value from table (dof (2 sample) = n1 + n2 - 2) (dof (1 sample) = n-1)</a:t>
            </a:r>
            <a:endParaRPr/>
          </a:p>
          <a:p>
            <a:pPr indent="0" lvl="0" marL="0" rtl="0" algn="l">
              <a:spcBef>
                <a:spcPts val="0"/>
              </a:spcBef>
              <a:spcAft>
                <a:spcPts val="0"/>
              </a:spcAft>
              <a:buNone/>
            </a:pPr>
            <a:r>
              <a:rPr lang="en"/>
              <a:t>If t-value is &lt; critical value (</a:t>
            </a:r>
            <a:r>
              <a:rPr b="1" lang="en"/>
              <a:t>do NOT reject the null</a:t>
            </a:r>
            <a:r>
              <a:rPr lang="en"/>
              <a:t>) </a:t>
            </a:r>
            <a:endParaRPr/>
          </a:p>
          <a:p>
            <a:pPr indent="0" lvl="0" marL="0" rtl="0" algn="l">
              <a:spcBef>
                <a:spcPts val="0"/>
              </a:spcBef>
              <a:spcAft>
                <a:spcPts val="0"/>
              </a:spcAft>
              <a:buNone/>
            </a:pPr>
            <a:r>
              <a:rPr lang="en"/>
              <a:t>If t-value is &gt; critical value (</a:t>
            </a:r>
            <a:r>
              <a:rPr b="1" lang="en"/>
              <a:t>reject the null</a:t>
            </a:r>
            <a:r>
              <a:rPr lang="en"/>
              <a:t>)  OR p-value is less than 0.05.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dk1"/>
                </a:solidFill>
              </a:rPr>
              <a:t>Paired t-test</a:t>
            </a:r>
            <a:r>
              <a:rPr lang="en">
                <a:solidFill>
                  <a:schemeClr val="dk1"/>
                </a:solidFill>
              </a:rPr>
              <a:t> used to determine whether the mean difference between two sets of observations is zero. In a paired sample t-test, each subject or entity is measured twice, resulting in pairs of observations. Tends to be done in science work. Specifically, </a:t>
            </a:r>
            <a:r>
              <a:rPr lang="en" sz="1200">
                <a:solidFill>
                  <a:schemeClr val="dk1"/>
                </a:solidFill>
              </a:rPr>
              <a:t>experimental settings where each subject in the study is in both the treatment and control group. For example, in a matched pairs design, subjects are matched in pairs and different treatments are given to each subject in the pair.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dk1"/>
                </a:solidFill>
                <a:highlight>
                  <a:srgbClr val="FFFFFF"/>
                </a:highlight>
              </a:rPr>
              <a:t>The whole idea behind the t-test is to compare the ratio of between group variance to within group variance.</a:t>
            </a:r>
            <a:r>
              <a:rPr lang="en">
                <a:solidFill>
                  <a:schemeClr val="dk1"/>
                </a:solidFill>
                <a:highlight>
                  <a:srgbClr val="FFFFFF"/>
                </a:highlight>
              </a:rPr>
              <a:t> If the variance caused by the interaction between the samples is much larger when compared to the variance that appears within each group, then it is because the means aren't the same.</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u="sng"/>
              <a:t>Variance between groups: </a:t>
            </a:r>
            <a:r>
              <a:rPr lang="en">
                <a:solidFill>
                  <a:schemeClr val="dk1"/>
                </a:solidFill>
                <a:highlight>
                  <a:srgbClr val="FFFFFF"/>
                </a:highlight>
              </a:rPr>
              <a:t>variance that is due to the independent variable, the difference among the three groups. For example the difference between a person's score in group one and a person's score in group two would represent explained variance.</a:t>
            </a:r>
            <a:endParaRPr/>
          </a:p>
          <a:p>
            <a:pPr indent="0" lvl="0" marL="0" rtl="0" algn="l">
              <a:spcBef>
                <a:spcPts val="0"/>
              </a:spcBef>
              <a:spcAft>
                <a:spcPts val="0"/>
              </a:spcAft>
              <a:buNone/>
            </a:pPr>
            <a:r>
              <a:rPr lang="en" u="sng"/>
              <a:t>Variance within groups: </a:t>
            </a:r>
            <a:r>
              <a:rPr lang="en"/>
              <a:t> refers to variations caused by differences within individual groups (or levels). </a:t>
            </a:r>
            <a:r>
              <a:rPr lang="en">
                <a:solidFill>
                  <a:schemeClr val="dk1"/>
                </a:solidFill>
                <a:highlight>
                  <a:srgbClr val="FFFFFF"/>
                </a:highlight>
              </a:rPr>
              <a:t>variance that is not due to the independent variable. For example, the difference between one person in group one and another person in group one would represent error variance.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3e356e06fc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e356e06fc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is the sample mean</a:t>
            </a:r>
            <a:endParaRPr/>
          </a:p>
          <a:p>
            <a:pPr indent="0" lvl="0" marL="0" rtl="0" algn="l">
              <a:spcBef>
                <a:spcPts val="0"/>
              </a:spcBef>
              <a:spcAft>
                <a:spcPts val="0"/>
              </a:spcAft>
              <a:buNone/>
            </a:pPr>
            <a:r>
              <a:rPr lang="en"/>
              <a:t>Mu is the population mean </a:t>
            </a:r>
            <a:endParaRPr/>
          </a:p>
          <a:p>
            <a:pPr indent="0" lvl="0" marL="0" rtl="0" algn="l">
              <a:spcBef>
                <a:spcPts val="0"/>
              </a:spcBef>
              <a:spcAft>
                <a:spcPts val="0"/>
              </a:spcAft>
              <a:buNone/>
            </a:pPr>
            <a:r>
              <a:rPr lang="en">
                <a:solidFill>
                  <a:schemeClr val="dk1"/>
                </a:solidFill>
              </a:rPr>
              <a:t>n is the sample size</a:t>
            </a:r>
            <a:endParaRPr>
              <a:solidFill>
                <a:schemeClr val="dk1"/>
              </a:solidFill>
            </a:endParaRPr>
          </a:p>
          <a:p>
            <a:pPr indent="0" lvl="0" marL="0" rtl="0" algn="l">
              <a:spcBef>
                <a:spcPts val="0"/>
              </a:spcBef>
              <a:spcAft>
                <a:spcPts val="0"/>
              </a:spcAft>
              <a:buNone/>
            </a:pPr>
            <a:r>
              <a:rPr lang="en">
                <a:solidFill>
                  <a:schemeClr val="dk1"/>
                </a:solidFill>
              </a:rPr>
              <a:t>S is the sample standard deviation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e3cfd9b2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e3cfd9b2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p-value is 0.02927 which is less than 0.05, leading us to conclude that there is moderately strong evidence for us to reject the null hypothesis &amp; conclude that the mean level of Salmonella in the ice cream is greater than 0.3 MPN/g.</a:t>
            </a:r>
            <a:endParaRPr/>
          </a:p>
          <a:p>
            <a:pPr indent="0" lvl="0" marL="0" rtl="0" algn="l">
              <a:spcBef>
                <a:spcPts val="0"/>
              </a:spcBef>
              <a:spcAft>
                <a:spcPts val="0"/>
              </a:spcAft>
              <a:buClr>
                <a:schemeClr val="dk1"/>
              </a:buClr>
              <a:buSzPts val="1100"/>
              <a:buFont typeface="Arial"/>
              <a:buNone/>
            </a:pPr>
            <a:r>
              <a:rPr lang="en"/>
              <a:t>(Source: http://www.stat.columbia.edu/~martin/W2024/R2.pdf)</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e3cfd9b2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e3cfd9b2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Results:</a:t>
            </a:r>
            <a:endParaRPr/>
          </a:p>
          <a:p>
            <a:pPr indent="0" lvl="0" marL="0" rtl="0" algn="l">
              <a:spcBef>
                <a:spcPts val="0"/>
              </a:spcBef>
              <a:spcAft>
                <a:spcPts val="0"/>
              </a:spcAft>
              <a:buClr>
                <a:schemeClr val="dk1"/>
              </a:buClr>
              <a:buSzPts val="1100"/>
              <a:buFont typeface="Arial"/>
              <a:buNone/>
            </a:pPr>
            <a:r>
              <a:rPr lang="en"/>
              <a:t>For the t test assuming equal sd, the pvalue is 0.003136 leading us to reject the null hypothesis. </a:t>
            </a:r>
            <a:endParaRPr/>
          </a:p>
          <a:p>
            <a:pPr indent="0" lvl="0" marL="0" rtl="0" algn="l">
              <a:spcBef>
                <a:spcPts val="0"/>
              </a:spcBef>
              <a:spcAft>
                <a:spcPts val="0"/>
              </a:spcAft>
              <a:buClr>
                <a:schemeClr val="dk1"/>
              </a:buClr>
              <a:buSzPts val="1100"/>
              <a:buFont typeface="Arial"/>
              <a:buNone/>
            </a:pPr>
            <a:r>
              <a:rPr lang="en"/>
              <a:t>  For the t test not assuming equal sd, the pvalue is 0.003391 leading us to reject the null hypothesis.</a:t>
            </a:r>
            <a:endParaRPr/>
          </a:p>
          <a:p>
            <a:pPr indent="0" lvl="0" marL="0" rtl="0" algn="l">
              <a:spcBef>
                <a:spcPts val="0"/>
              </a:spcBef>
              <a:spcAft>
                <a:spcPts val="0"/>
              </a:spcAft>
              <a:buClr>
                <a:schemeClr val="dk1"/>
              </a:buClr>
              <a:buSzPts val="1100"/>
              <a:buFont typeface="Arial"/>
              <a:buNone/>
            </a:pPr>
            <a:r>
              <a:rPr lang="en"/>
              <a:t>  Thus, we conclude with fairly high certainty that there is a statistical difference between the Control and Treatment means/averages. </a:t>
            </a:r>
            <a:endParaRPr/>
          </a:p>
          <a:p>
            <a:pPr indent="0" lvl="0" marL="0" rtl="0" algn="l">
              <a:spcBef>
                <a:spcPts val="0"/>
              </a:spcBef>
              <a:spcAft>
                <a:spcPts val="0"/>
              </a:spcAft>
              <a:buClr>
                <a:schemeClr val="dk1"/>
              </a:buClr>
              <a:buSzPts val="1100"/>
              <a:buFont typeface="Arial"/>
              <a:buNone/>
            </a:pPr>
            <a:r>
              <a:rPr lang="en"/>
              <a:t>(Source: http://www.stat.columbia.edu/~martin/W2024/R2.pdf)</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e3cfd9b2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e3cfd9b2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t>Results:</a:t>
            </a:r>
            <a:endParaRPr u="sng"/>
          </a:p>
          <a:p>
            <a:pPr indent="0" lvl="0" marL="0" rtl="0" algn="l">
              <a:spcBef>
                <a:spcPts val="0"/>
              </a:spcBef>
              <a:spcAft>
                <a:spcPts val="0"/>
              </a:spcAft>
              <a:buClr>
                <a:schemeClr val="dk1"/>
              </a:buClr>
              <a:buSzPts val="1100"/>
              <a:buFont typeface="Arial"/>
              <a:buNone/>
            </a:pPr>
            <a:r>
              <a:rPr lang="en"/>
              <a:t>  pvalue is 0.0007749 and is less than 0.05, leading us to reject the null hypothesis and conclude that there is a statistically sgnificant difference between the group means. Thus, because we see from the t-test that there is strong evidence of a mean increase in gas mileage between regular and premium gasoline, we conclude that cars get significantly better mileage with premium gas. </a:t>
            </a:r>
            <a:endParaRPr/>
          </a:p>
          <a:p>
            <a:pPr indent="0" lvl="0" marL="0" rtl="0" algn="l">
              <a:spcBef>
                <a:spcPts val="0"/>
              </a:spcBef>
              <a:spcAft>
                <a:spcPts val="0"/>
              </a:spcAft>
              <a:buClr>
                <a:schemeClr val="dk1"/>
              </a:buClr>
              <a:buSzPts val="1100"/>
              <a:buFont typeface="Arial"/>
              <a:buNone/>
            </a:pPr>
            <a:r>
              <a:rPr lang="en"/>
              <a:t>(Source: http://www.stat.columbia.edu/~martin/W2024/R2.pdf)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e351bfbe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e351bfbe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having dialogue with computer; you type commands, execute them, and get results (ask questions, get answers)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3e356e06f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e356e06f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highlight>
                  <a:srgbClr val="FFFFFF"/>
                </a:highlight>
              </a:rPr>
              <a:t>The whole idea behind the analysis of variance is to compare the ratio of between group variance to within group variance. </a:t>
            </a:r>
            <a:r>
              <a:rPr lang="en">
                <a:solidFill>
                  <a:schemeClr val="dk1"/>
                </a:solidFill>
                <a:highlight>
                  <a:srgbClr val="FFFFFF"/>
                </a:highlight>
              </a:rPr>
              <a:t>If the variance caused by the interaction between the samples is much larger when compared to the variance that appears within each group, then it is because the means aren't the same.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u="sng">
                <a:solidFill>
                  <a:schemeClr val="dk1"/>
                </a:solidFill>
              </a:rPr>
              <a:t>Variance between groups: </a:t>
            </a:r>
            <a:r>
              <a:rPr lang="en">
                <a:solidFill>
                  <a:schemeClr val="dk1"/>
                </a:solidFill>
                <a:highlight>
                  <a:srgbClr val="FFFFFF"/>
                </a:highlight>
              </a:rPr>
              <a:t>variance that is due to the independent variable, the difference among the three groups. For example the difference between a person's score in group one and a person's score in group two would represent explained variance.</a:t>
            </a:r>
            <a:endParaRPr>
              <a:solidFill>
                <a:schemeClr val="dk1"/>
              </a:solidFill>
            </a:endParaRPr>
          </a:p>
          <a:p>
            <a:pPr indent="0" lvl="0" marL="0" rtl="0" algn="l">
              <a:spcBef>
                <a:spcPts val="0"/>
              </a:spcBef>
              <a:spcAft>
                <a:spcPts val="0"/>
              </a:spcAft>
              <a:buNone/>
            </a:pPr>
            <a:r>
              <a:rPr lang="en" u="sng">
                <a:solidFill>
                  <a:schemeClr val="dk1"/>
                </a:solidFill>
              </a:rPr>
              <a:t>Variance within groups: </a:t>
            </a:r>
            <a:r>
              <a:rPr lang="en">
                <a:solidFill>
                  <a:schemeClr val="dk1"/>
                </a:solidFill>
              </a:rPr>
              <a:t> refers to variations caused by differences within individual groups (or levels). </a:t>
            </a:r>
            <a:r>
              <a:rPr lang="en">
                <a:solidFill>
                  <a:schemeClr val="dk1"/>
                </a:solidFill>
                <a:highlight>
                  <a:srgbClr val="FFFFFF"/>
                </a:highlight>
              </a:rPr>
              <a:t>variance that is not due to the independent variable. For example, the difference between one person in group one and another person in group one would represent error variance.</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b="1" lang="en" sz="1050" u="sng">
                <a:solidFill>
                  <a:srgbClr val="444444"/>
                </a:solidFill>
              </a:rPr>
              <a:t>Two-Way: </a:t>
            </a:r>
            <a:endParaRPr b="1" sz="1050" u="sng">
              <a:solidFill>
                <a:srgbClr val="444444"/>
              </a:solidFill>
            </a:endParaRPr>
          </a:p>
          <a:p>
            <a:pPr indent="-298450" lvl="1" marL="914400" rtl="0" algn="l">
              <a:lnSpc>
                <a:spcPct val="115000"/>
              </a:lnSpc>
              <a:spcBef>
                <a:spcPts val="0"/>
              </a:spcBef>
              <a:spcAft>
                <a:spcPts val="0"/>
              </a:spcAft>
              <a:buClr>
                <a:schemeClr val="dk1"/>
              </a:buClr>
              <a:buSzPts val="1100"/>
              <a:buChar char="○"/>
            </a:pPr>
            <a:r>
              <a:rPr lang="en" sz="1050">
                <a:solidFill>
                  <a:srgbClr val="444444"/>
                </a:solidFill>
              </a:rPr>
              <a:t>Assumptions:</a:t>
            </a:r>
            <a:endParaRPr sz="1050">
              <a:solidFill>
                <a:srgbClr val="444444"/>
              </a:solidFill>
            </a:endParaRPr>
          </a:p>
          <a:p>
            <a:pPr indent="-298450" lvl="2" marL="1371600" rtl="0" algn="l">
              <a:lnSpc>
                <a:spcPct val="115000"/>
              </a:lnSpc>
              <a:spcBef>
                <a:spcPts val="0"/>
              </a:spcBef>
              <a:spcAft>
                <a:spcPts val="0"/>
              </a:spcAft>
              <a:buClr>
                <a:schemeClr val="dk1"/>
              </a:buClr>
              <a:buSzPts val="1100"/>
              <a:buChar char="■"/>
            </a:pPr>
            <a:r>
              <a:rPr lang="en" sz="1050">
                <a:solidFill>
                  <a:srgbClr val="444444"/>
                </a:solidFill>
              </a:rPr>
              <a:t>The standard deviations (SD) of the populations for all groups are equal - this is sometimes referred to as an assumption of the homogeneity of variance.</a:t>
            </a:r>
            <a:endParaRPr sz="1050">
              <a:solidFill>
                <a:srgbClr val="444444"/>
              </a:solidFill>
            </a:endParaRPr>
          </a:p>
          <a:p>
            <a:pPr indent="-298450" lvl="2" marL="1371600" rtl="0" algn="l">
              <a:lnSpc>
                <a:spcPct val="115000"/>
              </a:lnSpc>
              <a:spcBef>
                <a:spcPts val="0"/>
              </a:spcBef>
              <a:spcAft>
                <a:spcPts val="0"/>
              </a:spcAft>
              <a:buClr>
                <a:schemeClr val="dk1"/>
              </a:buClr>
              <a:buSzPts val="1100"/>
              <a:buChar char="■"/>
            </a:pPr>
            <a:r>
              <a:rPr lang="en" sz="1050">
                <a:solidFill>
                  <a:srgbClr val="444444"/>
                </a:solidFill>
              </a:rPr>
              <a:t>The samples are randomly selected from the population</a:t>
            </a:r>
            <a:endParaRPr sz="1050">
              <a:solidFill>
                <a:srgbClr val="444444"/>
              </a:solidFill>
            </a:endParaRPr>
          </a:p>
          <a:p>
            <a:pPr indent="-298450" lvl="1" marL="914400" rtl="0" algn="l">
              <a:lnSpc>
                <a:spcPct val="115000"/>
              </a:lnSpc>
              <a:spcBef>
                <a:spcPts val="0"/>
              </a:spcBef>
              <a:spcAft>
                <a:spcPts val="0"/>
              </a:spcAft>
              <a:buClr>
                <a:schemeClr val="dk1"/>
              </a:buClr>
              <a:buSzPts val="1100"/>
              <a:buChar char="○"/>
            </a:pPr>
            <a:r>
              <a:rPr lang="en" sz="1050">
                <a:solidFill>
                  <a:srgbClr val="444444"/>
                </a:solidFill>
              </a:rPr>
              <a:t>Hypotheses:</a:t>
            </a:r>
            <a:endParaRPr sz="1050">
              <a:solidFill>
                <a:srgbClr val="444444"/>
              </a:solidFill>
            </a:endParaRPr>
          </a:p>
          <a:p>
            <a:pPr indent="-298450" lvl="2" marL="1371600" rtl="0" algn="l">
              <a:lnSpc>
                <a:spcPct val="115000"/>
              </a:lnSpc>
              <a:spcBef>
                <a:spcPts val="0"/>
              </a:spcBef>
              <a:spcAft>
                <a:spcPts val="0"/>
              </a:spcAft>
              <a:buClr>
                <a:schemeClr val="dk1"/>
              </a:buClr>
              <a:buSzPts val="1100"/>
              <a:buChar char="■"/>
            </a:pPr>
            <a:r>
              <a:rPr lang="en" sz="1050">
                <a:solidFill>
                  <a:srgbClr val="444444"/>
                </a:solidFill>
              </a:rPr>
              <a:t>Null: there is no interaction between columns (data sets) and rows. Any systematic differences between columns are the same for each row and that any systematic differences between rows are the same for each column. </a:t>
            </a:r>
            <a:endParaRPr sz="1050">
              <a:solidFill>
                <a:srgbClr val="444444"/>
              </a:solidFill>
            </a:endParaRPr>
          </a:p>
          <a:p>
            <a:pPr indent="-295275" lvl="2" marL="1371600" rtl="0" algn="l">
              <a:lnSpc>
                <a:spcPct val="115000"/>
              </a:lnSpc>
              <a:spcBef>
                <a:spcPts val="0"/>
              </a:spcBef>
              <a:spcAft>
                <a:spcPts val="0"/>
              </a:spcAft>
              <a:buClr>
                <a:srgbClr val="444444"/>
              </a:buClr>
              <a:buSzPts val="1050"/>
              <a:buChar char="■"/>
            </a:pPr>
            <a:r>
              <a:rPr lang="en" sz="1050">
                <a:solidFill>
                  <a:srgbClr val="444444"/>
                </a:solidFill>
              </a:rPr>
              <a:t>Alternate: there is interaction between columns and rows.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3e356e06f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e356e06f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The whole idea behind the analysis of variance is to compare the ratio of between group variance to within group variance. If the variance caused by the interaction between the samples is much larger when compared to the variance that appears within each group, then it is because the means aren't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Treatment is same as between group </a:t>
            </a:r>
            <a:r>
              <a:rPr lang="en"/>
              <a:t>(</a:t>
            </a:r>
            <a:r>
              <a:rPr lang="en">
                <a:solidFill>
                  <a:schemeClr val="dk1"/>
                </a:solidFill>
                <a:highlight>
                  <a:srgbClr val="FFFFFF"/>
                </a:highlight>
              </a:rPr>
              <a:t>"explained variance" or "systematic variance". We can think of this as variance that is due to the independent variable (factor), the difference among the three groups. For example the difference between a person's score in group one and a person's score in group two would represent explained variance. </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Error is same as within group</a:t>
            </a:r>
            <a:r>
              <a:rPr lang="en"/>
              <a:t> (</a:t>
            </a:r>
            <a:r>
              <a:rPr lang="en">
                <a:solidFill>
                  <a:schemeClr val="dk1"/>
                </a:solidFill>
                <a:highlight>
                  <a:srgbClr val="FFFFFF"/>
                </a:highlight>
              </a:rPr>
              <a:t>"error variance". This is the variance within your groups, variance that is not due to the independent variable. For example, the difference between one person in group one and another person in group one would represent error variance.</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DFE is dof for within variance = N-k (total number of observations - number of comparison groups)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DFT is dof for between variance = k-1 (number of comparison groups -1)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MSB/MSE is mean squares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SST/SSE is sum of squares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 = MSB/MSE</a:t>
            </a:r>
            <a:endParaRPr>
              <a:solidFill>
                <a:schemeClr val="dk1"/>
              </a:solidFill>
            </a:endParaRPr>
          </a:p>
          <a:p>
            <a:pPr indent="0" lvl="0" marL="0" rtl="0" algn="l">
              <a:spcBef>
                <a:spcPts val="0"/>
              </a:spcBef>
              <a:spcAft>
                <a:spcPts val="0"/>
              </a:spcAft>
              <a:buNone/>
            </a:pPr>
            <a:r>
              <a:rPr lang="en">
                <a:solidFill>
                  <a:schemeClr val="dk1"/>
                </a:solidFill>
              </a:rPr>
              <a:t>Total = Between + Within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Reject null</a:t>
            </a:r>
            <a:r>
              <a:rPr lang="en"/>
              <a:t> if F-score is &gt; critical value</a:t>
            </a:r>
            <a:endParaRPr/>
          </a:p>
          <a:p>
            <a:pPr indent="0" lvl="0" marL="0" rtl="0" algn="l">
              <a:spcBef>
                <a:spcPts val="0"/>
              </a:spcBef>
              <a:spcAft>
                <a:spcPts val="0"/>
              </a:spcAft>
              <a:buNone/>
            </a:pPr>
            <a:r>
              <a:rPr b="1" lang="en"/>
              <a:t>Do NOT reject null </a:t>
            </a:r>
            <a:r>
              <a:rPr lang="en"/>
              <a:t>if F-score is &lt; critical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dk1"/>
                </a:solidFill>
              </a:rPr>
              <a:t>Interpreting F-score: </a:t>
            </a:r>
            <a:endParaRPr u="sng">
              <a:solidFill>
                <a:schemeClr val="dk1"/>
              </a:solidFill>
            </a:endParaRPr>
          </a:p>
          <a:p>
            <a:pPr indent="0" lvl="0" marL="0" rtl="0" algn="l">
              <a:spcBef>
                <a:spcPts val="0"/>
              </a:spcBef>
              <a:spcAft>
                <a:spcPts val="0"/>
              </a:spcAft>
              <a:buNone/>
            </a:pPr>
            <a:r>
              <a:rPr lang="en">
                <a:solidFill>
                  <a:schemeClr val="dk1"/>
                </a:solidFill>
              </a:rPr>
              <a:t>When the null hypothesis of equal means is true, the two mean squares estimate the same quantity (error variance), and should be of approximately equal magnitude. In other words, their ratio should be close to 1. If the null hypothesis is false, </a:t>
            </a:r>
            <a:r>
              <a:rPr lang="en" sz="1250">
                <a:solidFill>
                  <a:schemeClr val="dk1"/>
                </a:solidFill>
              </a:rPr>
              <a:t>MSB</a:t>
            </a:r>
            <a:r>
              <a:rPr lang="en">
                <a:solidFill>
                  <a:schemeClr val="dk1"/>
                </a:solidFill>
              </a:rPr>
              <a:t> should be larger than </a:t>
            </a:r>
            <a:r>
              <a:rPr lang="en" sz="1250">
                <a:solidFill>
                  <a:schemeClr val="dk1"/>
                </a:solidFill>
              </a:rPr>
              <a:t>MSE</a:t>
            </a:r>
            <a:r>
              <a:rPr lang="en">
                <a:solidFill>
                  <a:schemeClr val="dk1"/>
                </a:solidFill>
              </a:rPr>
              <a: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3e3cfd9b2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e3cfd9b2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t>Results: </a:t>
            </a:r>
            <a:r>
              <a:rPr lang="en" u="sng"/>
              <a:t> </a:t>
            </a:r>
            <a:endParaRPr u="sng"/>
          </a:p>
          <a:p>
            <a:pPr indent="0" lvl="0" marL="0" rtl="0" algn="l">
              <a:spcBef>
                <a:spcPts val="0"/>
              </a:spcBef>
              <a:spcAft>
                <a:spcPts val="0"/>
              </a:spcAft>
              <a:buClr>
                <a:schemeClr val="dk1"/>
              </a:buClr>
              <a:buSzPts val="1100"/>
              <a:buFont typeface="Arial"/>
              <a:buNone/>
            </a:pPr>
            <a:r>
              <a:rPr lang="en"/>
              <a:t>  p-value is 0.000256 which is a lot smaller than 0.05, thus we have strong evidence to reject the null hypothesis meaning all three drug groups do not have equal means / there is a difference between their means. Due to significant results, we move on to the second step of analysis -- a post hoc test.  </a:t>
            </a:r>
            <a:endParaRPr/>
          </a:p>
          <a:p>
            <a:pPr indent="0" lvl="0" marL="0" rtl="0" algn="l">
              <a:spcBef>
                <a:spcPts val="0"/>
              </a:spcBef>
              <a:spcAft>
                <a:spcPts val="0"/>
              </a:spcAft>
              <a:buClr>
                <a:schemeClr val="dk1"/>
              </a:buClr>
              <a:buSzPts val="1100"/>
              <a:buFont typeface="Arial"/>
              <a:buNone/>
            </a:pPr>
            <a:r>
              <a:rPr lang="en"/>
              <a:t>  The second step of our analysis asks how the drug groups differ. To answer this, we use a pairwise t-test that accounts for multiple groups as well as a Tukey Honest Significant Difference test. </a:t>
            </a:r>
            <a:endParaRPr/>
          </a:p>
          <a:p>
            <a:pPr indent="0" lvl="0" marL="0" rtl="0" algn="l">
              <a:spcBef>
                <a:spcPts val="0"/>
              </a:spcBef>
              <a:spcAft>
                <a:spcPts val="0"/>
              </a:spcAft>
              <a:buClr>
                <a:schemeClr val="dk1"/>
              </a:buClr>
              <a:buSzPts val="1100"/>
              <a:buFont typeface="Arial"/>
              <a:buNone/>
            </a:pPr>
            <a:r>
              <a:rPr lang="en"/>
              <a:t>  Pairwise t test results show that the difference in means is not significantly different between drugs B and C (pvalue=1), but both are significantly different from drug A (pvalue=0.00119 and pvalue=0.00068). Thus, we can conclude that the mean pain is significantly different for drug A. </a:t>
            </a:r>
            <a:endParaRPr/>
          </a:p>
          <a:p>
            <a:pPr indent="0" lvl="0" marL="0" rtl="0" algn="l">
              <a:spcBef>
                <a:spcPts val="0"/>
              </a:spcBef>
              <a:spcAft>
                <a:spcPts val="0"/>
              </a:spcAft>
              <a:buClr>
                <a:schemeClr val="dk1"/>
              </a:buClr>
              <a:buSzPts val="1100"/>
              <a:buFont typeface="Arial"/>
              <a:buNone/>
            </a:pPr>
            <a:r>
              <a:rPr lang="en"/>
              <a:t>  Tukey results that the B-A and C-A differences are significant (p=0.0011 and p=0.00065, respectively), while the C-B difference is not (p=0.97). This confirms the results obtained using Bonferroni correction. </a:t>
            </a:r>
            <a:endParaRPr/>
          </a:p>
          <a:p>
            <a:pPr indent="0" lvl="0" marL="0" rtl="0" algn="l">
              <a:spcBef>
                <a:spcPts val="0"/>
              </a:spcBef>
              <a:spcAft>
                <a:spcPts val="0"/>
              </a:spcAft>
              <a:buNone/>
            </a:pPr>
            <a:r>
              <a:rPr lang="en"/>
              <a:t>(Source: http://www.stat.columbia.edu/~martin/W2024/R3.pdf)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3e356e06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e356e06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u="sng">
                <a:solidFill>
                  <a:schemeClr val="dk1"/>
                </a:solidFill>
                <a:highlight>
                  <a:srgbClr val="FFFFFF"/>
                </a:highlight>
              </a:rPr>
              <a:t>Nonparametric test: </a:t>
            </a:r>
            <a:r>
              <a:rPr lang="en" sz="1000">
                <a:solidFill>
                  <a:schemeClr val="dk1"/>
                </a:solidFill>
                <a:highlight>
                  <a:srgbClr val="FFFFFF"/>
                </a:highlight>
              </a:rPr>
              <a:t>Non-parametric tests still have assumptions but not based on assumptions, but not based on distributions.</a:t>
            </a:r>
            <a:endParaRPr sz="1000">
              <a:solidFill>
                <a:schemeClr val="dk1"/>
              </a:solidFill>
              <a:highlight>
                <a:srgbClr val="FFFFFF"/>
              </a:highlight>
            </a:endParaRPr>
          </a:p>
          <a:p>
            <a:pPr indent="0" lvl="0" marL="0" rtl="0" algn="l">
              <a:lnSpc>
                <a:spcPct val="115000"/>
              </a:lnSpc>
              <a:spcBef>
                <a:spcPts val="0"/>
              </a:spcBef>
              <a:spcAft>
                <a:spcPts val="0"/>
              </a:spcAft>
              <a:buNone/>
            </a:pPr>
            <a:r>
              <a:t/>
            </a:r>
            <a:endParaRPr sz="1000">
              <a:solidFill>
                <a:schemeClr val="dk1"/>
              </a:solidFill>
              <a:highlight>
                <a:srgbClr val="FFFFFF"/>
              </a:highlight>
            </a:endParaRPr>
          </a:p>
          <a:p>
            <a:pPr indent="0" lvl="0" marL="0" rtl="0" algn="l">
              <a:lnSpc>
                <a:spcPct val="115000"/>
              </a:lnSpc>
              <a:spcBef>
                <a:spcPts val="0"/>
              </a:spcBef>
              <a:spcAft>
                <a:spcPts val="0"/>
              </a:spcAft>
              <a:buNone/>
            </a:pPr>
            <a:r>
              <a:rPr lang="en" sz="1000" u="sng">
                <a:solidFill>
                  <a:schemeClr val="dk1"/>
                </a:solidFill>
                <a:highlight>
                  <a:srgbClr val="FFFFFF"/>
                </a:highlight>
              </a:rPr>
              <a:t>Degree of freedom:</a:t>
            </a:r>
            <a:endParaRPr sz="1000" u="sng">
              <a:solidFill>
                <a:schemeClr val="dk1"/>
              </a:solidFill>
              <a:highlight>
                <a:srgbClr val="FFFFFF"/>
              </a:highlight>
            </a:endParaRPr>
          </a:p>
          <a:p>
            <a:pPr indent="0" lvl="0" marL="0" rtl="0" algn="l">
              <a:lnSpc>
                <a:spcPct val="115000"/>
              </a:lnSpc>
              <a:spcBef>
                <a:spcPts val="0"/>
              </a:spcBef>
              <a:spcAft>
                <a:spcPts val="0"/>
              </a:spcAft>
              <a:buNone/>
            </a:pPr>
            <a:r>
              <a:rPr lang="en" sz="1000">
                <a:solidFill>
                  <a:schemeClr val="dk1"/>
                </a:solidFill>
                <a:highlight>
                  <a:srgbClr val="FFFFFF"/>
                </a:highlight>
              </a:rPr>
              <a:t>DF = k - 1 (k is number of levels) </a:t>
            </a:r>
            <a:endParaRPr sz="1000">
              <a:solidFill>
                <a:schemeClr val="dk1"/>
              </a:solidFill>
              <a:highlight>
                <a:srgbClr val="FFFFFF"/>
              </a:highlight>
            </a:endParaRPr>
          </a:p>
          <a:p>
            <a:pPr indent="0" lvl="0" marL="0" rtl="0" algn="l">
              <a:lnSpc>
                <a:spcPct val="115000"/>
              </a:lnSpc>
              <a:spcBef>
                <a:spcPts val="0"/>
              </a:spcBef>
              <a:spcAft>
                <a:spcPts val="0"/>
              </a:spcAft>
              <a:buNone/>
            </a:pPr>
            <a:r>
              <a:rPr lang="en" sz="1000" u="sng">
                <a:solidFill>
                  <a:schemeClr val="dk1"/>
                </a:solidFill>
                <a:highlight>
                  <a:srgbClr val="FFFFFF"/>
                </a:highlight>
              </a:rPr>
              <a:t>Expected Frequency Count:</a:t>
            </a:r>
            <a:endParaRPr sz="1000">
              <a:solidFill>
                <a:schemeClr val="dk1"/>
              </a:solidFill>
              <a:highlight>
                <a:srgbClr val="FFFFFF"/>
              </a:highlight>
            </a:endParaRPr>
          </a:p>
          <a:p>
            <a:pPr indent="0" lvl="0" marL="0" rtl="0" algn="l">
              <a:lnSpc>
                <a:spcPct val="115000"/>
              </a:lnSpc>
              <a:spcBef>
                <a:spcPts val="0"/>
              </a:spcBef>
              <a:spcAft>
                <a:spcPts val="0"/>
              </a:spcAft>
              <a:buNone/>
            </a:pPr>
            <a:r>
              <a:rPr lang="en" sz="1000">
                <a:solidFill>
                  <a:schemeClr val="dk1"/>
                </a:solidFill>
                <a:highlight>
                  <a:srgbClr val="FFFFFF"/>
                </a:highlight>
              </a:rPr>
              <a:t>E</a:t>
            </a:r>
            <a:r>
              <a:rPr lang="en" sz="750">
                <a:solidFill>
                  <a:schemeClr val="dk1"/>
                </a:solidFill>
                <a:highlight>
                  <a:srgbClr val="FFFFFF"/>
                </a:highlight>
              </a:rPr>
              <a:t>i</a:t>
            </a:r>
            <a:r>
              <a:rPr lang="en" sz="1000">
                <a:solidFill>
                  <a:schemeClr val="dk1"/>
                </a:solidFill>
                <a:highlight>
                  <a:srgbClr val="FFFFFF"/>
                </a:highlight>
              </a:rPr>
              <a:t> = np</a:t>
            </a:r>
            <a:r>
              <a:rPr lang="en" sz="750">
                <a:solidFill>
                  <a:schemeClr val="dk1"/>
                </a:solidFill>
                <a:highlight>
                  <a:srgbClr val="FFFFFF"/>
                </a:highlight>
              </a:rPr>
              <a:t>i  (</a:t>
            </a:r>
            <a:r>
              <a:rPr lang="en" sz="1000">
                <a:solidFill>
                  <a:schemeClr val="dk1"/>
                </a:solidFill>
                <a:highlight>
                  <a:srgbClr val="FFFFFF"/>
                </a:highlight>
              </a:rPr>
              <a:t>sample size times the hypothesized proportion from the null hypothesis) (E</a:t>
            </a:r>
            <a:r>
              <a:rPr lang="en" sz="750">
                <a:solidFill>
                  <a:schemeClr val="dk1"/>
                </a:solidFill>
                <a:highlight>
                  <a:srgbClr val="FFFFFF"/>
                </a:highlight>
              </a:rPr>
              <a:t>i</a:t>
            </a:r>
            <a:r>
              <a:rPr lang="en" sz="1000">
                <a:solidFill>
                  <a:schemeClr val="dk1"/>
                </a:solidFill>
                <a:highlight>
                  <a:srgbClr val="FFFFFF"/>
                </a:highlight>
              </a:rPr>
              <a:t> is the expected frequency count for the </a:t>
            </a:r>
            <a:r>
              <a:rPr i="1" lang="en" sz="1000">
                <a:solidFill>
                  <a:schemeClr val="dk1"/>
                </a:solidFill>
                <a:highlight>
                  <a:srgbClr val="FFFFFF"/>
                </a:highlight>
              </a:rPr>
              <a:t>i</a:t>
            </a:r>
            <a:r>
              <a:rPr lang="en" sz="1000">
                <a:solidFill>
                  <a:schemeClr val="dk1"/>
                </a:solidFill>
                <a:highlight>
                  <a:srgbClr val="FFFFFF"/>
                </a:highlight>
              </a:rPr>
              <a:t>th level of the categorical variable, n is the total sample size, and p</a:t>
            </a:r>
            <a:r>
              <a:rPr lang="en" sz="750">
                <a:solidFill>
                  <a:schemeClr val="dk1"/>
                </a:solidFill>
                <a:highlight>
                  <a:srgbClr val="FFFFFF"/>
                </a:highlight>
              </a:rPr>
              <a:t>i</a:t>
            </a:r>
            <a:r>
              <a:rPr lang="en" sz="1000">
                <a:solidFill>
                  <a:schemeClr val="dk1"/>
                </a:solidFill>
                <a:highlight>
                  <a:srgbClr val="FFFFFF"/>
                </a:highlight>
              </a:rPr>
              <a:t> is the hypothesized proportion of observations in level </a:t>
            </a:r>
            <a:r>
              <a:rPr i="1" lang="en" sz="1000">
                <a:solidFill>
                  <a:schemeClr val="dk1"/>
                </a:solidFill>
                <a:highlight>
                  <a:srgbClr val="FFFFFF"/>
                </a:highlight>
              </a:rPr>
              <a:t>i</a:t>
            </a:r>
            <a:r>
              <a:rPr lang="en" sz="1000">
                <a:solidFill>
                  <a:schemeClr val="dk1"/>
                </a:solidFill>
                <a:highlight>
                  <a:srgbClr val="FFFFFF"/>
                </a:highlight>
              </a:rPr>
              <a:t>) </a:t>
            </a:r>
            <a:endParaRPr b="1" sz="1050" u="sng">
              <a:solidFill>
                <a:srgbClr val="444444"/>
              </a:solidFill>
            </a:endParaRPr>
          </a:p>
          <a:p>
            <a:pPr indent="0" lvl="0" marL="0" rtl="0" algn="l">
              <a:lnSpc>
                <a:spcPct val="115000"/>
              </a:lnSpc>
              <a:spcBef>
                <a:spcPts val="0"/>
              </a:spcBef>
              <a:spcAft>
                <a:spcPts val="0"/>
              </a:spcAft>
              <a:buNone/>
            </a:pPr>
            <a:r>
              <a:t/>
            </a:r>
            <a:endParaRPr b="1" sz="1050" u="sng">
              <a:solidFill>
                <a:srgbClr val="444444"/>
              </a:solidFill>
            </a:endParaRPr>
          </a:p>
          <a:p>
            <a:pPr indent="-298450" lvl="0" marL="457200" rtl="0" algn="l">
              <a:lnSpc>
                <a:spcPct val="115000"/>
              </a:lnSpc>
              <a:spcBef>
                <a:spcPts val="0"/>
              </a:spcBef>
              <a:spcAft>
                <a:spcPts val="0"/>
              </a:spcAft>
              <a:buClr>
                <a:schemeClr val="dk1"/>
              </a:buClr>
              <a:buSzPts val="1100"/>
              <a:buChar char="●"/>
            </a:pPr>
            <a:r>
              <a:rPr b="1" lang="en" sz="1050" u="sng">
                <a:solidFill>
                  <a:srgbClr val="444444"/>
                </a:solidFill>
              </a:rPr>
              <a:t>Test of Independence:</a:t>
            </a:r>
            <a:r>
              <a:rPr lang="en" sz="1050">
                <a:solidFill>
                  <a:srgbClr val="444444"/>
                </a:solidFill>
              </a:rPr>
              <a:t> Determine the association between 2 categorical variables.</a:t>
            </a:r>
            <a:endParaRPr sz="1050">
              <a:solidFill>
                <a:srgbClr val="444444"/>
              </a:solidFill>
            </a:endParaRPr>
          </a:p>
          <a:p>
            <a:pPr indent="-298450" lvl="1" marL="914400" rtl="0" algn="l">
              <a:lnSpc>
                <a:spcPct val="115000"/>
              </a:lnSpc>
              <a:spcBef>
                <a:spcPts val="0"/>
              </a:spcBef>
              <a:spcAft>
                <a:spcPts val="0"/>
              </a:spcAft>
              <a:buClr>
                <a:schemeClr val="dk1"/>
              </a:buClr>
              <a:buSzPts val="1100"/>
              <a:buChar char="○"/>
            </a:pPr>
            <a:r>
              <a:rPr lang="en" sz="1050">
                <a:solidFill>
                  <a:srgbClr val="444444"/>
                </a:solidFill>
              </a:rPr>
              <a:t>Assumptions:</a:t>
            </a:r>
            <a:endParaRPr sz="1050">
              <a:solidFill>
                <a:srgbClr val="444444"/>
              </a:solidFill>
            </a:endParaRPr>
          </a:p>
          <a:p>
            <a:pPr indent="-298450" lvl="2" marL="1371600" rtl="0" algn="l">
              <a:lnSpc>
                <a:spcPct val="115000"/>
              </a:lnSpc>
              <a:spcBef>
                <a:spcPts val="0"/>
              </a:spcBef>
              <a:spcAft>
                <a:spcPts val="0"/>
              </a:spcAft>
              <a:buClr>
                <a:schemeClr val="dk1"/>
              </a:buClr>
              <a:buSzPts val="1100"/>
              <a:buChar char="■"/>
            </a:pPr>
            <a:r>
              <a:rPr lang="en" sz="1050">
                <a:solidFill>
                  <a:srgbClr val="444444"/>
                </a:solidFill>
              </a:rPr>
              <a:t>None of the expected values may be less than 1</a:t>
            </a:r>
            <a:endParaRPr sz="1050">
              <a:solidFill>
                <a:srgbClr val="444444"/>
              </a:solidFill>
            </a:endParaRPr>
          </a:p>
          <a:p>
            <a:pPr indent="-298450" lvl="2" marL="1371600" rtl="0" algn="l">
              <a:lnSpc>
                <a:spcPct val="115000"/>
              </a:lnSpc>
              <a:spcBef>
                <a:spcPts val="0"/>
              </a:spcBef>
              <a:spcAft>
                <a:spcPts val="0"/>
              </a:spcAft>
              <a:buClr>
                <a:schemeClr val="dk1"/>
              </a:buClr>
              <a:buSzPts val="1100"/>
              <a:buChar char="■"/>
            </a:pPr>
            <a:r>
              <a:rPr lang="en" sz="1050">
                <a:solidFill>
                  <a:srgbClr val="444444"/>
                </a:solidFill>
              </a:rPr>
              <a:t>No more than 20% of the expected values may be less than 5</a:t>
            </a:r>
            <a:endParaRPr sz="1050">
              <a:solidFill>
                <a:srgbClr val="444444"/>
              </a:solidFill>
            </a:endParaRPr>
          </a:p>
          <a:p>
            <a:pPr indent="-298450" lvl="1" marL="914400" rtl="0" algn="l">
              <a:lnSpc>
                <a:spcPct val="115000"/>
              </a:lnSpc>
              <a:spcBef>
                <a:spcPts val="0"/>
              </a:spcBef>
              <a:spcAft>
                <a:spcPts val="0"/>
              </a:spcAft>
              <a:buClr>
                <a:schemeClr val="dk1"/>
              </a:buClr>
              <a:buSzPts val="1100"/>
              <a:buChar char="○"/>
            </a:pPr>
            <a:r>
              <a:rPr lang="en" sz="1050">
                <a:solidFill>
                  <a:srgbClr val="444444"/>
                </a:solidFill>
              </a:rPr>
              <a:t>Hypotheses: </a:t>
            </a:r>
            <a:endParaRPr sz="1050">
              <a:solidFill>
                <a:srgbClr val="444444"/>
              </a:solidFill>
            </a:endParaRPr>
          </a:p>
          <a:p>
            <a:pPr indent="-298450" lvl="2" marL="1371600" rtl="0" algn="l">
              <a:lnSpc>
                <a:spcPct val="115000"/>
              </a:lnSpc>
              <a:spcBef>
                <a:spcPts val="0"/>
              </a:spcBef>
              <a:spcAft>
                <a:spcPts val="0"/>
              </a:spcAft>
              <a:buClr>
                <a:schemeClr val="dk1"/>
              </a:buClr>
              <a:buSzPts val="1100"/>
              <a:buChar char="■"/>
            </a:pPr>
            <a:r>
              <a:rPr lang="en" sz="1050">
                <a:solidFill>
                  <a:srgbClr val="444444"/>
                </a:solidFill>
              </a:rPr>
              <a:t>Null: There is no association between the two variables.</a:t>
            </a:r>
            <a:endParaRPr sz="1050">
              <a:solidFill>
                <a:srgbClr val="444444"/>
              </a:solidFill>
            </a:endParaRPr>
          </a:p>
          <a:p>
            <a:pPr indent="-298450" lvl="2" marL="1371600" rtl="0" algn="l">
              <a:lnSpc>
                <a:spcPct val="115000"/>
              </a:lnSpc>
              <a:spcBef>
                <a:spcPts val="0"/>
              </a:spcBef>
              <a:spcAft>
                <a:spcPts val="0"/>
              </a:spcAft>
              <a:buClr>
                <a:schemeClr val="dk1"/>
              </a:buClr>
              <a:buSzPts val="1100"/>
              <a:buChar char="■"/>
            </a:pPr>
            <a:r>
              <a:rPr lang="en" sz="1050">
                <a:solidFill>
                  <a:srgbClr val="444444"/>
                </a:solidFill>
              </a:rPr>
              <a:t>Alternate: There is an association between the two variables. </a:t>
            </a:r>
            <a:endParaRPr sz="1050">
              <a:solidFill>
                <a:srgbClr val="444444"/>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e356e06f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e356e06f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rPr>
              <a:t>O: observed value</a:t>
            </a:r>
            <a:endParaRPr sz="1000">
              <a:solidFill>
                <a:schemeClr val="dk1"/>
              </a:solidFill>
              <a:highlight>
                <a:srgbClr val="FFFFFF"/>
              </a:highlight>
            </a:endParaRPr>
          </a:p>
          <a:p>
            <a:pPr indent="0" lvl="0" marL="0" rtl="0" algn="l">
              <a:spcBef>
                <a:spcPts val="0"/>
              </a:spcBef>
              <a:spcAft>
                <a:spcPts val="0"/>
              </a:spcAft>
              <a:buNone/>
            </a:pPr>
            <a:r>
              <a:rPr lang="en" sz="1000">
                <a:solidFill>
                  <a:schemeClr val="dk1"/>
                </a:solidFill>
                <a:highlight>
                  <a:srgbClr val="FFFFFF"/>
                </a:highlight>
              </a:rPr>
              <a:t>E: expected value </a:t>
            </a:r>
            <a:endParaRPr sz="1000">
              <a:solidFill>
                <a:schemeClr val="dk1"/>
              </a:solidFill>
              <a:highlight>
                <a:srgbClr val="FFFFFF"/>
              </a:highlight>
            </a:endParaRPr>
          </a:p>
          <a:p>
            <a:pPr indent="0" lvl="0" marL="0" rtl="0" algn="l">
              <a:lnSpc>
                <a:spcPct val="115000"/>
              </a:lnSpc>
              <a:spcBef>
                <a:spcPts val="0"/>
              </a:spcBef>
              <a:spcAft>
                <a:spcPts val="0"/>
              </a:spcAft>
              <a:buNone/>
            </a:pPr>
            <a:r>
              <a:rPr lang="en" sz="1000" u="sng">
                <a:solidFill>
                  <a:schemeClr val="dk1"/>
                </a:solidFill>
                <a:highlight>
                  <a:srgbClr val="FFFFFF"/>
                </a:highlight>
              </a:rPr>
              <a:t>Expected Frequency Count:</a:t>
            </a:r>
            <a:endParaRPr sz="1000">
              <a:solidFill>
                <a:schemeClr val="dk1"/>
              </a:solidFill>
              <a:highlight>
                <a:srgbClr val="FFFFFF"/>
              </a:highlight>
            </a:endParaRPr>
          </a:p>
          <a:p>
            <a:pPr indent="0" lvl="0" marL="0" rtl="0" algn="l">
              <a:lnSpc>
                <a:spcPct val="115000"/>
              </a:lnSpc>
              <a:spcBef>
                <a:spcPts val="0"/>
              </a:spcBef>
              <a:spcAft>
                <a:spcPts val="0"/>
              </a:spcAft>
              <a:buNone/>
            </a:pPr>
            <a:r>
              <a:rPr lang="en" sz="1000">
                <a:solidFill>
                  <a:schemeClr val="dk1"/>
                </a:solidFill>
                <a:highlight>
                  <a:srgbClr val="FFFFFF"/>
                </a:highlight>
              </a:rPr>
              <a:t>E</a:t>
            </a:r>
            <a:r>
              <a:rPr lang="en" sz="750">
                <a:solidFill>
                  <a:schemeClr val="dk1"/>
                </a:solidFill>
                <a:highlight>
                  <a:srgbClr val="FFFFFF"/>
                </a:highlight>
              </a:rPr>
              <a:t>i</a:t>
            </a:r>
            <a:r>
              <a:rPr lang="en" sz="1000">
                <a:solidFill>
                  <a:schemeClr val="dk1"/>
                </a:solidFill>
                <a:highlight>
                  <a:srgbClr val="FFFFFF"/>
                </a:highlight>
              </a:rPr>
              <a:t> = np</a:t>
            </a:r>
            <a:r>
              <a:rPr lang="en" sz="750">
                <a:solidFill>
                  <a:schemeClr val="dk1"/>
                </a:solidFill>
                <a:highlight>
                  <a:srgbClr val="FFFFFF"/>
                </a:highlight>
              </a:rPr>
              <a:t>i  (</a:t>
            </a:r>
            <a:r>
              <a:rPr lang="en" sz="1000">
                <a:solidFill>
                  <a:schemeClr val="dk1"/>
                </a:solidFill>
                <a:highlight>
                  <a:srgbClr val="FFFFFF"/>
                </a:highlight>
              </a:rPr>
              <a:t>sample size times the hypothesized proportion from the null hypothesis) (E</a:t>
            </a:r>
            <a:r>
              <a:rPr lang="en" sz="750">
                <a:solidFill>
                  <a:schemeClr val="dk1"/>
                </a:solidFill>
                <a:highlight>
                  <a:srgbClr val="FFFFFF"/>
                </a:highlight>
              </a:rPr>
              <a:t>i</a:t>
            </a:r>
            <a:r>
              <a:rPr lang="en" sz="1000">
                <a:solidFill>
                  <a:schemeClr val="dk1"/>
                </a:solidFill>
                <a:highlight>
                  <a:srgbClr val="FFFFFF"/>
                </a:highlight>
              </a:rPr>
              <a:t> is the expected frequency count for the </a:t>
            </a:r>
            <a:r>
              <a:rPr b="1" i="1" lang="en" sz="1000">
                <a:solidFill>
                  <a:schemeClr val="dk1"/>
                </a:solidFill>
                <a:highlight>
                  <a:srgbClr val="FFFFFF"/>
                </a:highlight>
              </a:rPr>
              <a:t>i</a:t>
            </a:r>
            <a:r>
              <a:rPr b="1" lang="en" sz="1000">
                <a:solidFill>
                  <a:schemeClr val="dk1"/>
                </a:solidFill>
                <a:highlight>
                  <a:srgbClr val="FFFFFF"/>
                </a:highlight>
              </a:rPr>
              <a:t>th level of the categorical variable</a:t>
            </a:r>
            <a:r>
              <a:rPr lang="en" sz="1000">
                <a:solidFill>
                  <a:schemeClr val="dk1"/>
                </a:solidFill>
                <a:highlight>
                  <a:srgbClr val="FFFFFF"/>
                </a:highlight>
              </a:rPr>
              <a:t>, n is the total sample size, and p</a:t>
            </a:r>
            <a:r>
              <a:rPr lang="en" sz="750">
                <a:solidFill>
                  <a:schemeClr val="dk1"/>
                </a:solidFill>
                <a:highlight>
                  <a:srgbClr val="FFFFFF"/>
                </a:highlight>
              </a:rPr>
              <a:t>i</a:t>
            </a:r>
            <a:r>
              <a:rPr lang="en" sz="1000">
                <a:solidFill>
                  <a:schemeClr val="dk1"/>
                </a:solidFill>
                <a:highlight>
                  <a:srgbClr val="FFFFFF"/>
                </a:highlight>
              </a:rPr>
              <a:t> is the hypothesized proportion of observations in level </a:t>
            </a:r>
            <a:r>
              <a:rPr i="1" lang="en" sz="1000">
                <a:solidFill>
                  <a:schemeClr val="dk1"/>
                </a:solidFill>
                <a:highlight>
                  <a:srgbClr val="FFFFFF"/>
                </a:highlight>
              </a:rPr>
              <a:t>i</a:t>
            </a:r>
            <a:r>
              <a:rPr lang="en" sz="1000">
                <a:solidFill>
                  <a:schemeClr val="dk1"/>
                </a:solidFill>
                <a:highlight>
                  <a:srgbClr val="FFFFFF"/>
                </a:highlight>
              </a:rPr>
              <a:t>) </a:t>
            </a:r>
            <a:endParaRPr sz="1000">
              <a:solidFill>
                <a:schemeClr val="dk1"/>
              </a:solidFill>
              <a:highlight>
                <a:srgbClr val="FFFFFF"/>
              </a:highlight>
            </a:endParaRPr>
          </a:p>
          <a:p>
            <a:pPr indent="0" lvl="0" marL="0" rtl="0" algn="l">
              <a:lnSpc>
                <a:spcPct val="115000"/>
              </a:lnSpc>
              <a:spcBef>
                <a:spcPts val="0"/>
              </a:spcBef>
              <a:spcAft>
                <a:spcPts val="0"/>
              </a:spcAft>
              <a:buNone/>
            </a:pPr>
            <a:r>
              <a:rPr lang="en" sz="1000" u="sng">
                <a:solidFill>
                  <a:schemeClr val="dk1"/>
                </a:solidFill>
                <a:highlight>
                  <a:srgbClr val="FFFFFF"/>
                </a:highlight>
              </a:rPr>
              <a:t>Degree of freedom:</a:t>
            </a:r>
            <a:endParaRPr sz="1000" u="sng">
              <a:solidFill>
                <a:schemeClr val="dk1"/>
              </a:solidFill>
              <a:highlight>
                <a:srgbClr val="FFFFFF"/>
              </a:highlight>
            </a:endParaRPr>
          </a:p>
          <a:p>
            <a:pPr indent="0" lvl="0" marL="0" rtl="0" algn="l">
              <a:lnSpc>
                <a:spcPct val="115000"/>
              </a:lnSpc>
              <a:spcBef>
                <a:spcPts val="0"/>
              </a:spcBef>
              <a:spcAft>
                <a:spcPts val="0"/>
              </a:spcAft>
              <a:buNone/>
            </a:pPr>
            <a:r>
              <a:rPr lang="en" sz="1000">
                <a:solidFill>
                  <a:schemeClr val="dk1"/>
                </a:solidFill>
                <a:highlight>
                  <a:srgbClr val="FFFFFF"/>
                </a:highlight>
              </a:rPr>
              <a:t>DF = k - 1 (k is number of levels)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 If the calculated value of Chi-Square goodness of fit test is </a:t>
            </a:r>
            <a:r>
              <a:rPr b="1" lang="en" sz="1000">
                <a:solidFill>
                  <a:srgbClr val="333333"/>
                </a:solidFill>
                <a:highlight>
                  <a:srgbClr val="FFFFFF"/>
                </a:highlight>
              </a:rPr>
              <a:t>greater t</a:t>
            </a:r>
            <a:r>
              <a:rPr lang="en" sz="1000">
                <a:solidFill>
                  <a:srgbClr val="333333"/>
                </a:solidFill>
                <a:highlight>
                  <a:srgbClr val="FFFFFF"/>
                </a:highlight>
              </a:rPr>
              <a:t>han the table value, we will </a:t>
            </a:r>
            <a:r>
              <a:rPr b="1" lang="en" sz="1000">
                <a:solidFill>
                  <a:srgbClr val="333333"/>
                </a:solidFill>
                <a:highlight>
                  <a:srgbClr val="FFFFFF"/>
                </a:highlight>
              </a:rPr>
              <a:t>reject the null hypothesis</a:t>
            </a:r>
            <a:r>
              <a:rPr lang="en" sz="1000">
                <a:solidFill>
                  <a:srgbClr val="333333"/>
                </a:solidFill>
                <a:highlight>
                  <a:srgbClr val="FFFFFF"/>
                </a:highlight>
              </a:rPr>
              <a:t> (p-value less than 5%).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If the calculated value of Chi-Square goodness of fit test is</a:t>
            </a:r>
            <a:r>
              <a:rPr b="1" lang="en" sz="1000">
                <a:solidFill>
                  <a:srgbClr val="333333"/>
                </a:solidFill>
                <a:highlight>
                  <a:srgbClr val="FFFFFF"/>
                </a:highlight>
              </a:rPr>
              <a:t> less </a:t>
            </a:r>
            <a:r>
              <a:rPr lang="en" sz="1000">
                <a:solidFill>
                  <a:srgbClr val="333333"/>
                </a:solidFill>
                <a:highlight>
                  <a:srgbClr val="FFFFFF"/>
                </a:highlight>
              </a:rPr>
              <a:t>than the table value, we will </a:t>
            </a:r>
            <a:r>
              <a:rPr b="1" lang="en" sz="1000">
                <a:solidFill>
                  <a:srgbClr val="333333"/>
                </a:solidFill>
                <a:highlight>
                  <a:srgbClr val="FFFFFF"/>
                </a:highlight>
              </a:rPr>
              <a:t>fail to reject the null hypothesis</a:t>
            </a:r>
            <a:r>
              <a:rPr lang="en" sz="1000">
                <a:solidFill>
                  <a:srgbClr val="333333"/>
                </a:solidFill>
                <a:highlight>
                  <a:srgbClr val="FFFFFF"/>
                </a:highlight>
              </a:rPr>
              <a:t> (p-value greater than 5%). </a:t>
            </a:r>
            <a:endParaRPr sz="1000">
              <a:solidFill>
                <a:srgbClr val="333333"/>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3e3cfd9b2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e3cfd9b2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Results:  </a:t>
            </a:r>
            <a:r>
              <a:rPr lang="en"/>
              <a:t> </a:t>
            </a:r>
            <a:endParaRPr/>
          </a:p>
          <a:p>
            <a:pPr indent="0" lvl="0" marL="0" rtl="0" algn="l">
              <a:spcBef>
                <a:spcPts val="0"/>
              </a:spcBef>
              <a:spcAft>
                <a:spcPts val="0"/>
              </a:spcAft>
              <a:buNone/>
            </a:pPr>
            <a:r>
              <a:rPr lang="en"/>
              <a:t>p-value is 8.803^(-07) which is smaller than 0.05, thus we reject the null hypothesis and conclude that the colors are not equally common / not commonly distributed. Additionally, from the second chi-sq test we get that the p-value is p-value = 0.9037, which is greater than 0.05. Thus, we conclude that there is no significant difference between the observed and expected values. </a:t>
            </a:r>
            <a:endParaRPr/>
          </a:p>
          <a:p>
            <a:pPr indent="0" lvl="0" marL="0" rtl="0" algn="l">
              <a:spcBef>
                <a:spcPts val="0"/>
              </a:spcBef>
              <a:spcAft>
                <a:spcPts val="0"/>
              </a:spcAft>
              <a:buClr>
                <a:schemeClr val="dk1"/>
              </a:buClr>
              <a:buSzPts val="1100"/>
              <a:buFont typeface="Arial"/>
              <a:buNone/>
            </a:pPr>
            <a:r>
              <a:rPr lang="en"/>
              <a:t>(Source: http://www.sthda.com/english/wiki/chi-square-goodness-of-fit-test-in-r)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e3cfd9b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e3cfd9b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3e3cfd9b2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e3cfd9b2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e387f59e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e387f59e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e387f59e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e387f59e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e351bfb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e351bfb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e387f59e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e387f59e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3e387f59e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e387f59e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e351bfbe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e351bfbe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a:t>
            </a:r>
            <a:r>
              <a:rPr lang="en"/>
              <a:t> what functions each of the labeled sections accomplish:</a:t>
            </a:r>
            <a:endParaRPr/>
          </a:p>
          <a:p>
            <a:pPr indent="0" lvl="0" marL="0" rtl="0" algn="l">
              <a:spcBef>
                <a:spcPts val="0"/>
              </a:spcBef>
              <a:spcAft>
                <a:spcPts val="0"/>
              </a:spcAft>
              <a:buNone/>
            </a:pPr>
            <a:r>
              <a:rPr lang="en"/>
              <a:t>e.g. script: instructions to be executed that can be stored for re-use and editing; R-scripts are text files that contain the workflow you want to save (i.e. don't work from the console), they should be saved in a folder corresponding to the location of your working directory. The console can be used to check things on the fly.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e387f59e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e387f59e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e387f59e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e387f59e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e387f59e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e387f59e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54.png"/><Relationship Id="rId7"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68.png"/><Relationship Id="rId5"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46.png"/><Relationship Id="rId6"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hyperlink" Target="https://www.r-project.org" TargetMode="External"/><Relationship Id="rId6" Type="http://schemas.openxmlformats.org/officeDocument/2006/relationships/image" Target="../media/image3.png"/><Relationship Id="rId7"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3.png"/><Relationship Id="rId4" Type="http://schemas.openxmlformats.org/officeDocument/2006/relationships/image" Target="../media/image60.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4.png"/><Relationship Id="rId4" Type="http://schemas.openxmlformats.org/officeDocument/2006/relationships/image" Target="../media/image65.png"/><Relationship Id="rId9"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5.png"/><Relationship Id="rId8"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6.png"/><Relationship Id="rId4" Type="http://schemas.openxmlformats.org/officeDocument/2006/relationships/image" Target="../media/image72.png"/><Relationship Id="rId5"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6.png"/><Relationship Id="rId4" Type="http://schemas.openxmlformats.org/officeDocument/2006/relationships/image" Target="../media/image87.png"/><Relationship Id="rId5"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2.png"/><Relationship Id="rId4" Type="http://schemas.openxmlformats.org/officeDocument/2006/relationships/image" Target="../media/image86.png"/><Relationship Id="rId5" Type="http://schemas.openxmlformats.org/officeDocument/2006/relationships/image" Target="../media/image84.png"/><Relationship Id="rId6" Type="http://schemas.openxmlformats.org/officeDocument/2006/relationships/image" Target="../media/image88.png"/><Relationship Id="rId7" Type="http://schemas.openxmlformats.org/officeDocument/2006/relationships/image" Target="../media/image85.png"/><Relationship Id="rId8"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8.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rmarkdown.rstudio.com/lesson-1.html" TargetMode="External"/><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blog.csdn.net/BETTINA26/article/details/52956391" TargetMode="External"/><Relationship Id="rId4" Type="http://schemas.openxmlformats.org/officeDocument/2006/relationships/hyperlink" Target="http://bbs.pinggu.org/a-1423839.html" TargetMode="External"/><Relationship Id="rId11" Type="http://schemas.openxmlformats.org/officeDocument/2006/relationships/hyperlink" Target="http://stackoverflow.com/questions/tagged/r" TargetMode="External"/><Relationship Id="rId10" Type="http://schemas.openxmlformats.org/officeDocument/2006/relationships/hyperlink" Target="https://journal.r-project.org" TargetMode="External"/><Relationship Id="rId12" Type="http://schemas.openxmlformats.org/officeDocument/2006/relationships/hyperlink" Target="https://www.r-bloggers.com" TargetMode="External"/><Relationship Id="rId9" Type="http://schemas.openxmlformats.org/officeDocument/2006/relationships/hyperlink" Target="https://cran.r-project.org/web/views" TargetMode="External"/><Relationship Id="rId5" Type="http://schemas.openxmlformats.org/officeDocument/2006/relationships/hyperlink" Target="https://cran.r-project.org/manuals.html" TargetMode="External"/><Relationship Id="rId6" Type="http://schemas.openxmlformats.org/officeDocument/2006/relationships/hyperlink" Target="https://cran.r-project.org/other-docs.html" TargetMode="External"/><Relationship Id="rId7" Type="http://schemas.openxmlformats.org/officeDocument/2006/relationships/hyperlink" Target="https://cran.r-project.org/doc/contrib/Ding-R-intro_cn.pdf" TargetMode="External"/><Relationship Id="rId8" Type="http://schemas.openxmlformats.org/officeDocument/2006/relationships/hyperlink" Target="https://cran.r-project.org/doc/contrib/Liu-FAQ.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gastonsanchez.com/" TargetMode="External"/><Relationship Id="rId4" Type="http://schemas.openxmlformats.org/officeDocument/2006/relationships/hyperlink" Target="https://github.com/ucb-stat133/stat133-fall-201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ran.r-project.org/" TargetMode="External"/><Relationship Id="rId4" Type="http://schemas.openxmlformats.org/officeDocument/2006/relationships/hyperlink" Target="https://github.com/" TargetMode="External"/><Relationship Id="rId5" Type="http://schemas.openxmlformats.org/officeDocument/2006/relationships/hyperlink" Target="https://www.bioconductor.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cran.rstudio.com/" TargetMode="External"/><Relationship Id="rId4" Type="http://schemas.openxmlformats.org/officeDocument/2006/relationships/hyperlink" Target="https://www.rstudio.com/products/rstudio/download" TargetMode="External"/><Relationship Id="rId5" Type="http://schemas.openxmlformats.org/officeDocument/2006/relationships/hyperlink" Target="https://cran.r-project.org/web/views/" TargetMode="External"/><Relationship Id="rId6" Type="http://schemas.openxmlformats.org/officeDocument/2006/relationships/image" Target="../media/image4.pn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09950"/>
            <a:ext cx="8520600" cy="163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latin typeface="Comfortaa"/>
                <a:ea typeface="Comfortaa"/>
                <a:cs typeface="Comfortaa"/>
                <a:sym typeface="Comfortaa"/>
              </a:rPr>
              <a:t>Introduction to R </a:t>
            </a:r>
            <a:endParaRPr sz="7200">
              <a:latin typeface="Comfortaa"/>
              <a:ea typeface="Comfortaa"/>
              <a:cs typeface="Comfortaa"/>
              <a:sym typeface="Comfortaa"/>
            </a:endParaRPr>
          </a:p>
        </p:txBody>
      </p:sp>
      <p:sp>
        <p:nvSpPr>
          <p:cNvPr id="55" name="Google Shape;55;p13"/>
          <p:cNvSpPr txBox="1"/>
          <p:nvPr>
            <p:ph idx="1" type="subTitle"/>
          </p:nvPr>
        </p:nvSpPr>
        <p:spPr>
          <a:xfrm>
            <a:off x="546900" y="2980813"/>
            <a:ext cx="4260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Comfortaa"/>
                <a:ea typeface="Comfortaa"/>
                <a:cs typeface="Comfortaa"/>
                <a:sym typeface="Comfortaa"/>
              </a:rPr>
              <a:t>Audrey Webb &amp; Charles Li</a:t>
            </a:r>
            <a:endParaRPr sz="1600">
              <a:solidFill>
                <a:srgbClr val="000000"/>
              </a:solidFill>
              <a:latin typeface="Comfortaa"/>
              <a:ea typeface="Comfortaa"/>
              <a:cs typeface="Comfortaa"/>
              <a:sym typeface="Comfortaa"/>
            </a:endParaRPr>
          </a:p>
          <a:p>
            <a:pPr indent="0" lvl="0" marL="0" rtl="0" algn="l">
              <a:spcBef>
                <a:spcPts val="0"/>
              </a:spcBef>
              <a:spcAft>
                <a:spcPts val="0"/>
              </a:spcAft>
              <a:buNone/>
            </a:pPr>
            <a:r>
              <a:rPr lang="en" sz="1600">
                <a:solidFill>
                  <a:srgbClr val="000000"/>
                </a:solidFill>
                <a:latin typeface="Comfortaa"/>
                <a:ea typeface="Comfortaa"/>
                <a:cs typeface="Comfortaa"/>
                <a:sym typeface="Comfortaa"/>
              </a:rPr>
              <a:t>University of California, Berkeley</a:t>
            </a:r>
            <a:endParaRPr sz="1600">
              <a:solidFill>
                <a:srgbClr val="000000"/>
              </a:solidFill>
              <a:latin typeface="Comfortaa"/>
              <a:ea typeface="Comfortaa"/>
              <a:cs typeface="Comfortaa"/>
              <a:sym typeface="Comfortaa"/>
            </a:endParaRPr>
          </a:p>
        </p:txBody>
      </p:sp>
      <p:sp>
        <p:nvSpPr>
          <p:cNvPr id="56" name="Google Shape;56;p13"/>
          <p:cNvSpPr txBox="1"/>
          <p:nvPr>
            <p:ph idx="1" type="subTitle"/>
          </p:nvPr>
        </p:nvSpPr>
        <p:spPr>
          <a:xfrm>
            <a:off x="1754850" y="3988000"/>
            <a:ext cx="5634300" cy="86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Comfortaa"/>
                <a:ea typeface="Comfortaa"/>
                <a:cs typeface="Comfortaa"/>
                <a:sym typeface="Comfortaa"/>
              </a:rPr>
              <a:t>July 24, 2018</a:t>
            </a:r>
            <a:endParaRPr sz="1600">
              <a:solidFill>
                <a:srgbClr val="000000"/>
              </a:solidFill>
              <a:latin typeface="Comfortaa"/>
              <a:ea typeface="Comfortaa"/>
              <a:cs typeface="Comfortaa"/>
              <a:sym typeface="Comfortaa"/>
            </a:endParaRPr>
          </a:p>
          <a:p>
            <a:pPr indent="0" lvl="0" marL="0" rtl="0" algn="ctr">
              <a:spcBef>
                <a:spcPts val="0"/>
              </a:spcBef>
              <a:spcAft>
                <a:spcPts val="0"/>
              </a:spcAft>
              <a:buNone/>
            </a:pPr>
            <a:r>
              <a:rPr lang="en" sz="1600">
                <a:solidFill>
                  <a:srgbClr val="000000"/>
                </a:solidFill>
                <a:latin typeface="Comfortaa"/>
                <a:ea typeface="Comfortaa"/>
                <a:cs typeface="Comfortaa"/>
                <a:sym typeface="Comfortaa"/>
              </a:rPr>
              <a:t>Sichuan Center for Disease Control and Prevention</a:t>
            </a:r>
            <a:endParaRPr sz="1600">
              <a:solidFill>
                <a:srgbClr val="000000"/>
              </a:solidFill>
              <a:latin typeface="Comfortaa"/>
              <a:ea typeface="Comfortaa"/>
              <a:cs typeface="Comfortaa"/>
              <a:sym typeface="Comfortaa"/>
            </a:endParaRPr>
          </a:p>
          <a:p>
            <a:pPr indent="0" lvl="0" marL="0" rtl="0" algn="ctr">
              <a:spcBef>
                <a:spcPts val="0"/>
              </a:spcBef>
              <a:spcAft>
                <a:spcPts val="0"/>
              </a:spcAft>
              <a:buNone/>
            </a:pPr>
            <a:r>
              <a:rPr lang="en" sz="1600">
                <a:solidFill>
                  <a:srgbClr val="000000"/>
                </a:solidFill>
                <a:latin typeface="Comfortaa"/>
                <a:ea typeface="Comfortaa"/>
                <a:cs typeface="Comfortaa"/>
                <a:sym typeface="Comfortaa"/>
              </a:rPr>
              <a:t>Institute of Public Health Informatics</a:t>
            </a:r>
            <a:endParaRPr sz="1600">
              <a:solidFill>
                <a:srgbClr val="000000"/>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for Programming Languages</a:t>
            </a:r>
            <a:endParaRPr>
              <a:latin typeface="Comfortaa"/>
              <a:ea typeface="Comfortaa"/>
              <a:cs typeface="Comfortaa"/>
              <a:sym typeface="Comfortaa"/>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rgbClr val="000000"/>
                </a:solidFill>
                <a:latin typeface="Comfortaa"/>
                <a:ea typeface="Comfortaa"/>
                <a:cs typeface="Comfortaa"/>
                <a:sym typeface="Comfortaa"/>
              </a:rPr>
              <a:t>Data types</a:t>
            </a:r>
            <a:r>
              <a:rPr lang="en">
                <a:solidFill>
                  <a:srgbClr val="000000"/>
                </a:solidFill>
                <a:latin typeface="Comfortaa"/>
                <a:ea typeface="Comfortaa"/>
                <a:cs typeface="Comfortaa"/>
                <a:sym typeface="Comfortaa"/>
              </a:rPr>
              <a:t> are classifications of data that define the operations that can be done on the data, its meaning, and how it can be stored.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rPr b="1" lang="en">
                <a:solidFill>
                  <a:srgbClr val="000000"/>
                </a:solidFill>
                <a:latin typeface="Comfortaa"/>
                <a:ea typeface="Comfortaa"/>
                <a:cs typeface="Comfortaa"/>
                <a:sym typeface="Comfortaa"/>
              </a:rPr>
              <a:t>Data structures </a:t>
            </a:r>
            <a:r>
              <a:rPr lang="en">
                <a:solidFill>
                  <a:srgbClr val="000000"/>
                </a:solidFill>
                <a:latin typeface="Comfortaa"/>
                <a:ea typeface="Comfortaa"/>
                <a:cs typeface="Comfortaa"/>
                <a:sym typeface="Comfortaa"/>
              </a:rPr>
              <a:t>are specialized formats for organizing and storing data that enable its efficient access and modification</a:t>
            </a:r>
            <a:endParaRPr>
              <a:solidFill>
                <a:srgbClr val="000000"/>
              </a:solidFill>
              <a:latin typeface="Comfortaa"/>
              <a:ea typeface="Comfortaa"/>
              <a:cs typeface="Comfortaa"/>
              <a:sym typeface="Comfortaa"/>
            </a:endParaRPr>
          </a:p>
        </p:txBody>
      </p:sp>
      <p:pic>
        <p:nvPicPr>
          <p:cNvPr id="121" name="Google Shape;121;p22"/>
          <p:cNvPicPr preferRelativeResize="0"/>
          <p:nvPr/>
        </p:nvPicPr>
        <p:blipFill rotWithShape="1">
          <a:blip r:embed="rId3">
            <a:alphaModFix/>
          </a:blip>
          <a:srcRect b="34054" l="0" r="0" t="27848"/>
          <a:stretch/>
        </p:blipFill>
        <p:spPr>
          <a:xfrm>
            <a:off x="1325950" y="2837725"/>
            <a:ext cx="6858000" cy="1959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Common </a:t>
            </a:r>
            <a:r>
              <a:rPr lang="en">
                <a:latin typeface="Comfortaa"/>
                <a:ea typeface="Comfortaa"/>
                <a:cs typeface="Comfortaa"/>
                <a:sym typeface="Comfortaa"/>
              </a:rPr>
              <a:t>Data Types in R</a:t>
            </a:r>
            <a:endParaRPr>
              <a:latin typeface="Comfortaa"/>
              <a:ea typeface="Comfortaa"/>
              <a:cs typeface="Comfortaa"/>
              <a:sym typeface="Comfortaa"/>
            </a:endParaRPr>
          </a:p>
        </p:txBody>
      </p:sp>
      <p:sp>
        <p:nvSpPr>
          <p:cNvPr id="127" name="Google Shape;127;p23"/>
          <p:cNvSpPr txBox="1"/>
          <p:nvPr>
            <p:ph idx="1" type="body"/>
          </p:nvPr>
        </p:nvSpPr>
        <p:spPr>
          <a:xfrm>
            <a:off x="311700" y="1152475"/>
            <a:ext cx="4495800" cy="3690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integer</a:t>
            </a:r>
            <a:r>
              <a:rPr lang="en">
                <a:solidFill>
                  <a:srgbClr val="000000"/>
                </a:solidFill>
                <a:latin typeface="Comfortaa"/>
                <a:ea typeface="Comfortaa"/>
                <a:cs typeface="Comfortaa"/>
                <a:sym typeface="Comfortaa"/>
              </a:rPr>
              <a:t> (whole numbers)</a:t>
            </a:r>
            <a:endParaRPr>
              <a:solidFill>
                <a:srgbClr val="000000"/>
              </a:solidFill>
              <a:latin typeface="Comfortaa"/>
              <a:ea typeface="Comfortaa"/>
              <a:cs typeface="Comfortaa"/>
              <a:sym typeface="Comfortaa"/>
            </a:endParaRPr>
          </a:p>
          <a:p>
            <a:pPr indent="-342900" lvl="0" marL="457200" marR="0" rtl="0" algn="l">
              <a:lnSpc>
                <a:spcPct val="115000"/>
              </a:lnSpc>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double</a:t>
            </a:r>
            <a:r>
              <a:rPr lang="en">
                <a:solidFill>
                  <a:srgbClr val="000000"/>
                </a:solidFill>
                <a:latin typeface="Comfortaa"/>
                <a:ea typeface="Comfortaa"/>
                <a:cs typeface="Comfortaa"/>
                <a:sym typeface="Comfortaa"/>
              </a:rPr>
              <a:t> (real, decimal numbers)</a:t>
            </a:r>
            <a:endParaRPr>
              <a:solidFill>
                <a:srgbClr val="000000"/>
              </a:solidFill>
              <a:latin typeface="Comfortaa"/>
              <a:ea typeface="Comfortaa"/>
              <a:cs typeface="Comfortaa"/>
              <a:sym typeface="Comfortaa"/>
            </a:endParaRPr>
          </a:p>
          <a:p>
            <a:pPr indent="-342900" lvl="0" marL="457200" marR="0" rtl="0" algn="l">
              <a:lnSpc>
                <a:spcPct val="115000"/>
              </a:lnSpc>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logical</a:t>
            </a:r>
            <a:r>
              <a:rPr lang="en">
                <a:solidFill>
                  <a:srgbClr val="000000"/>
                </a:solidFill>
                <a:latin typeface="Comfortaa"/>
                <a:ea typeface="Comfortaa"/>
                <a:cs typeface="Comfortaa"/>
                <a:sym typeface="Comfortaa"/>
              </a:rPr>
              <a:t> (boolean)</a:t>
            </a:r>
            <a:endParaRPr>
              <a:solidFill>
                <a:srgbClr val="000000"/>
              </a:solidFill>
              <a:latin typeface="Comfortaa"/>
              <a:ea typeface="Comfortaa"/>
              <a:cs typeface="Comfortaa"/>
              <a:sym typeface="Comfortaa"/>
            </a:endParaRPr>
          </a:p>
          <a:p>
            <a:pPr indent="-342900" lvl="0" marL="457200" marR="0" rtl="0" algn="l">
              <a:lnSpc>
                <a:spcPct val="115000"/>
              </a:lnSpc>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character</a:t>
            </a:r>
            <a:r>
              <a:rPr lang="en">
                <a:solidFill>
                  <a:srgbClr val="000000"/>
                </a:solidFill>
                <a:latin typeface="Comfortaa"/>
                <a:ea typeface="Comfortaa"/>
                <a:cs typeface="Comfortaa"/>
                <a:sym typeface="Comfortaa"/>
              </a:rPr>
              <a:t> (strings)</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rPr lang="en">
                <a:solidFill>
                  <a:srgbClr val="000000"/>
                </a:solidFill>
                <a:latin typeface="Comfortaa"/>
                <a:ea typeface="Comfortaa"/>
                <a:cs typeface="Comfortaa"/>
                <a:sym typeface="Comfortaa"/>
              </a:rPr>
              <a:t>To check data type: </a:t>
            </a:r>
            <a:r>
              <a:rPr lang="en">
                <a:solidFill>
                  <a:srgbClr val="000000"/>
                </a:solidFill>
                <a:latin typeface="Consolas"/>
                <a:ea typeface="Consolas"/>
                <a:cs typeface="Consolas"/>
                <a:sym typeface="Consolas"/>
              </a:rPr>
              <a:t>typeof()</a:t>
            </a:r>
            <a:endParaRPr>
              <a:solidFill>
                <a:srgbClr val="000000"/>
              </a:solidFill>
              <a:latin typeface="Consolas"/>
              <a:ea typeface="Consolas"/>
              <a:cs typeface="Consolas"/>
              <a:sym typeface="Consolas"/>
            </a:endParaRPr>
          </a:p>
          <a:p>
            <a:pPr indent="0" lvl="0" marL="0" marR="0" rtl="0" algn="l">
              <a:lnSpc>
                <a:spcPct val="115000"/>
              </a:lnSpc>
              <a:spcBef>
                <a:spcPts val="1600"/>
              </a:spcBef>
              <a:spcAft>
                <a:spcPts val="0"/>
              </a:spcAft>
              <a:buNone/>
            </a:pPr>
            <a:r>
              <a:rPr lang="en">
                <a:solidFill>
                  <a:srgbClr val="000000"/>
                </a:solidFill>
                <a:latin typeface="Comfortaa"/>
                <a:ea typeface="Comfortaa"/>
                <a:cs typeface="Comfortaa"/>
                <a:sym typeface="Comfortaa"/>
              </a:rPr>
              <a:t>To convert between data types:</a:t>
            </a:r>
            <a:endParaRPr>
              <a:solidFill>
                <a:srgbClr val="000000"/>
              </a:solidFill>
              <a:latin typeface="Comfortaa"/>
              <a:ea typeface="Comfortaa"/>
              <a:cs typeface="Comfortaa"/>
              <a:sym typeface="Comfortaa"/>
            </a:endParaRPr>
          </a:p>
          <a:p>
            <a:pPr indent="-342900" lvl="0" marL="457200" marR="0" rtl="0" algn="l">
              <a:lnSpc>
                <a:spcPct val="115000"/>
              </a:lnSpc>
              <a:spcBef>
                <a:spcPts val="1600"/>
              </a:spcBef>
              <a:spcAft>
                <a:spcPts val="0"/>
              </a:spcAft>
              <a:buClr>
                <a:srgbClr val="000000"/>
              </a:buClr>
              <a:buSzPts val="1800"/>
              <a:buFont typeface="Consolas"/>
              <a:buChar char="●"/>
            </a:pPr>
            <a:r>
              <a:rPr lang="en">
                <a:solidFill>
                  <a:srgbClr val="000000"/>
                </a:solidFill>
                <a:latin typeface="Consolas"/>
                <a:ea typeface="Consolas"/>
                <a:cs typeface="Consolas"/>
                <a:sym typeface="Consolas"/>
              </a:rPr>
              <a:t>as.integer()</a:t>
            </a:r>
            <a:endParaRPr>
              <a:solidFill>
                <a:srgbClr val="000000"/>
              </a:solidFill>
              <a:latin typeface="Consolas"/>
              <a:ea typeface="Consolas"/>
              <a:cs typeface="Consolas"/>
              <a:sym typeface="Consolas"/>
            </a:endParaRPr>
          </a:p>
          <a:p>
            <a:pPr indent="-342900" lvl="0" marL="457200" marR="0" rtl="0" algn="l">
              <a:lnSpc>
                <a:spcPct val="115000"/>
              </a:lnSpc>
              <a:spcBef>
                <a:spcPts val="0"/>
              </a:spcBef>
              <a:spcAft>
                <a:spcPts val="0"/>
              </a:spcAft>
              <a:buClr>
                <a:srgbClr val="000000"/>
              </a:buClr>
              <a:buSzPts val="1800"/>
              <a:buFont typeface="Consolas"/>
              <a:buChar char="●"/>
            </a:pPr>
            <a:r>
              <a:rPr lang="en">
                <a:solidFill>
                  <a:srgbClr val="000000"/>
                </a:solidFill>
                <a:latin typeface="Consolas"/>
                <a:ea typeface="Consolas"/>
                <a:cs typeface="Consolas"/>
                <a:sym typeface="Consolas"/>
              </a:rPr>
              <a:t>as.numeric()</a:t>
            </a:r>
            <a:endParaRPr>
              <a:solidFill>
                <a:srgbClr val="000000"/>
              </a:solidFill>
              <a:latin typeface="Consolas"/>
              <a:ea typeface="Consolas"/>
              <a:cs typeface="Consolas"/>
              <a:sym typeface="Consolas"/>
            </a:endParaRPr>
          </a:p>
          <a:p>
            <a:pPr indent="-342900" lvl="0" marL="457200" marR="0" rtl="0" algn="l">
              <a:lnSpc>
                <a:spcPct val="115000"/>
              </a:lnSpc>
              <a:spcBef>
                <a:spcPts val="0"/>
              </a:spcBef>
              <a:spcAft>
                <a:spcPts val="0"/>
              </a:spcAft>
              <a:buClr>
                <a:srgbClr val="000000"/>
              </a:buClr>
              <a:buSzPts val="1800"/>
              <a:buFont typeface="Consolas"/>
              <a:buChar char="●"/>
            </a:pPr>
            <a:r>
              <a:rPr lang="en">
                <a:solidFill>
                  <a:srgbClr val="000000"/>
                </a:solidFill>
                <a:latin typeface="Consolas"/>
                <a:ea typeface="Consolas"/>
                <a:cs typeface="Consolas"/>
                <a:sym typeface="Consolas"/>
              </a:rPr>
              <a:t>as.logical()</a:t>
            </a:r>
            <a:endParaRPr>
              <a:solidFill>
                <a:srgbClr val="000000"/>
              </a:solidFill>
              <a:latin typeface="Consolas"/>
              <a:ea typeface="Consolas"/>
              <a:cs typeface="Consolas"/>
              <a:sym typeface="Consolas"/>
            </a:endParaRPr>
          </a:p>
          <a:p>
            <a:pPr indent="-342900" lvl="0" marL="457200" marR="0" rtl="0" algn="l">
              <a:lnSpc>
                <a:spcPct val="115000"/>
              </a:lnSpc>
              <a:spcBef>
                <a:spcPts val="0"/>
              </a:spcBef>
              <a:spcAft>
                <a:spcPts val="0"/>
              </a:spcAft>
              <a:buClr>
                <a:srgbClr val="000000"/>
              </a:buClr>
              <a:buSzPts val="1800"/>
              <a:buFont typeface="Consolas"/>
              <a:buChar char="●"/>
            </a:pPr>
            <a:r>
              <a:rPr lang="en">
                <a:solidFill>
                  <a:srgbClr val="000000"/>
                </a:solidFill>
                <a:latin typeface="Consolas"/>
                <a:ea typeface="Consolas"/>
                <a:cs typeface="Consolas"/>
                <a:sym typeface="Consolas"/>
              </a:rPr>
              <a:t>as.character()</a:t>
            </a:r>
            <a:endParaRPr>
              <a:solidFill>
                <a:srgbClr val="000000"/>
              </a:solidFill>
              <a:latin typeface="Consolas"/>
              <a:ea typeface="Consolas"/>
              <a:cs typeface="Consolas"/>
              <a:sym typeface="Consolas"/>
            </a:endParaRPr>
          </a:p>
        </p:txBody>
      </p:sp>
      <p:pic>
        <p:nvPicPr>
          <p:cNvPr id="128" name="Google Shape;128;p23"/>
          <p:cNvPicPr preferRelativeResize="0"/>
          <p:nvPr/>
        </p:nvPicPr>
        <p:blipFill rotWithShape="1">
          <a:blip r:embed="rId3">
            <a:alphaModFix/>
          </a:blip>
          <a:srcRect b="37314" l="0" r="0" t="22266"/>
          <a:stretch/>
        </p:blipFill>
        <p:spPr>
          <a:xfrm>
            <a:off x="4953900" y="1278225"/>
            <a:ext cx="4031700" cy="1222226"/>
          </a:xfrm>
          <a:prstGeom prst="rect">
            <a:avLst/>
          </a:prstGeom>
          <a:noFill/>
          <a:ln>
            <a:noFill/>
          </a:ln>
        </p:spPr>
      </p:pic>
      <p:pic>
        <p:nvPicPr>
          <p:cNvPr id="129" name="Google Shape;129;p23"/>
          <p:cNvPicPr preferRelativeResize="0"/>
          <p:nvPr/>
        </p:nvPicPr>
        <p:blipFill rotWithShape="1">
          <a:blip r:embed="rId4">
            <a:alphaModFix/>
          </a:blip>
          <a:srcRect b="23989" l="3213" r="0" t="0"/>
          <a:stretch/>
        </p:blipFill>
        <p:spPr>
          <a:xfrm>
            <a:off x="5278125" y="2659100"/>
            <a:ext cx="3707475" cy="21836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Structures in R</a:t>
            </a:r>
            <a:endParaRPr>
              <a:latin typeface="Comfortaa"/>
              <a:ea typeface="Comfortaa"/>
              <a:cs typeface="Comfortaa"/>
              <a:sym typeface="Comfortaa"/>
            </a:endParaRPr>
          </a:p>
        </p:txBody>
      </p:sp>
      <p:sp>
        <p:nvSpPr>
          <p:cNvPr id="135" name="Google Shape;135;p24"/>
          <p:cNvSpPr txBox="1"/>
          <p:nvPr>
            <p:ph idx="1" type="body"/>
          </p:nvPr>
        </p:nvSpPr>
        <p:spPr>
          <a:xfrm>
            <a:off x="311700" y="1152475"/>
            <a:ext cx="8520600" cy="3848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a </a:t>
            </a:r>
            <a:r>
              <a:rPr b="1" lang="en">
                <a:solidFill>
                  <a:srgbClr val="000000"/>
                </a:solidFill>
                <a:latin typeface="Comfortaa"/>
                <a:ea typeface="Comfortaa"/>
                <a:cs typeface="Comfortaa"/>
                <a:sym typeface="Comfortaa"/>
              </a:rPr>
              <a:t>vector</a:t>
            </a:r>
            <a:r>
              <a:rPr lang="en">
                <a:solidFill>
                  <a:srgbClr val="000000"/>
                </a:solidFill>
                <a:latin typeface="Comfortaa"/>
                <a:ea typeface="Comfortaa"/>
                <a:cs typeface="Comfortaa"/>
                <a:sym typeface="Comfortaa"/>
              </a:rPr>
              <a:t>, the most basic data structure in R, is made up of contiguous cells containing values of the same data type</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342900" lvl="0" marL="457200" marR="0" rtl="0" algn="l">
              <a:lnSpc>
                <a:spcPct val="115000"/>
              </a:lnSpc>
              <a:spcBef>
                <a:spcPts val="160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vectors are commonly subset using a numeric or logical index:</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136" name="Google Shape;136;p24"/>
          <p:cNvPicPr preferRelativeResize="0"/>
          <p:nvPr/>
        </p:nvPicPr>
        <p:blipFill rotWithShape="1">
          <a:blip r:embed="rId3">
            <a:alphaModFix/>
          </a:blip>
          <a:srcRect b="11170" l="0" r="0" t="20593"/>
          <a:stretch/>
        </p:blipFill>
        <p:spPr>
          <a:xfrm>
            <a:off x="871875" y="1864400"/>
            <a:ext cx="3575100" cy="1775374"/>
          </a:xfrm>
          <a:prstGeom prst="rect">
            <a:avLst/>
          </a:prstGeom>
          <a:noFill/>
          <a:ln>
            <a:noFill/>
          </a:ln>
        </p:spPr>
      </p:pic>
      <p:sp>
        <p:nvSpPr>
          <p:cNvPr id="137" name="Google Shape;137;p24"/>
          <p:cNvSpPr txBox="1"/>
          <p:nvPr>
            <p:ph idx="1" type="body"/>
          </p:nvPr>
        </p:nvSpPr>
        <p:spPr>
          <a:xfrm>
            <a:off x="4787025" y="2081575"/>
            <a:ext cx="3575100" cy="1558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solidFill>
                  <a:srgbClr val="000000"/>
                </a:solidFill>
                <a:latin typeface="Consolas"/>
                <a:ea typeface="Consolas"/>
                <a:cs typeface="Consolas"/>
                <a:sym typeface="Consolas"/>
              </a:rPr>
              <a:t>x &lt;- c(1, 2, 3, 4, 5)</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0"/>
              </a:spcAft>
              <a:buNone/>
            </a:pPr>
            <a:r>
              <a:rPr lang="en" sz="1400">
                <a:solidFill>
                  <a:srgbClr val="000000"/>
                </a:solidFill>
                <a:latin typeface="Consolas"/>
                <a:ea typeface="Consolas"/>
                <a:cs typeface="Consolas"/>
                <a:sym typeface="Consolas"/>
              </a:rPr>
              <a:t>y &lt;- c(TRUE, FALSE, TRUE, FALSE)</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0"/>
              </a:spcAft>
              <a:buNone/>
            </a:pPr>
            <a:r>
              <a:rPr lang="en" sz="1400">
                <a:solidFill>
                  <a:srgbClr val="000000"/>
                </a:solidFill>
                <a:latin typeface="Consolas"/>
                <a:ea typeface="Consolas"/>
                <a:cs typeface="Consolas"/>
                <a:sym typeface="Consolas"/>
              </a:rPr>
              <a:t>z &lt;- c(“I”, “you”, “we”, “they”)</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1600"/>
              </a:spcAft>
              <a:buNone/>
            </a:pPr>
            <a:r>
              <a:t/>
            </a:r>
            <a:endParaRPr>
              <a:solidFill>
                <a:srgbClr val="000000"/>
              </a:solidFill>
              <a:latin typeface="Consolas"/>
              <a:ea typeface="Consolas"/>
              <a:cs typeface="Consolas"/>
              <a:sym typeface="Consolas"/>
            </a:endParaRPr>
          </a:p>
        </p:txBody>
      </p:sp>
      <p:sp>
        <p:nvSpPr>
          <p:cNvPr id="138" name="Google Shape;138;p24"/>
          <p:cNvSpPr txBox="1"/>
          <p:nvPr>
            <p:ph idx="1" type="body"/>
          </p:nvPr>
        </p:nvSpPr>
        <p:spPr>
          <a:xfrm>
            <a:off x="4169463" y="3975663"/>
            <a:ext cx="1824300" cy="892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solidFill>
                  <a:srgbClr val="000000"/>
                </a:solidFill>
                <a:latin typeface="Consolas"/>
                <a:ea typeface="Consolas"/>
                <a:cs typeface="Consolas"/>
                <a:sym typeface="Consolas"/>
              </a:rPr>
              <a:t>y[c(1, 3)]</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0"/>
              </a:spcAft>
              <a:buNone/>
            </a:pPr>
            <a:r>
              <a:rPr lang="en" sz="1400">
                <a:solidFill>
                  <a:srgbClr val="0000FF"/>
                </a:solidFill>
                <a:latin typeface="Consolas"/>
                <a:ea typeface="Consolas"/>
                <a:cs typeface="Consolas"/>
                <a:sym typeface="Consolas"/>
              </a:rPr>
              <a:t>TRUE TRUE</a:t>
            </a:r>
            <a:endParaRPr sz="1400">
              <a:solidFill>
                <a:srgbClr val="0000FF"/>
              </a:solidFill>
              <a:latin typeface="Consolas"/>
              <a:ea typeface="Consolas"/>
              <a:cs typeface="Consolas"/>
              <a:sym typeface="Consolas"/>
            </a:endParaRPr>
          </a:p>
          <a:p>
            <a:pPr indent="0" lvl="0" marL="0" marR="0" rtl="0" algn="l">
              <a:lnSpc>
                <a:spcPct val="115000"/>
              </a:lnSpc>
              <a:spcBef>
                <a:spcPts val="1600"/>
              </a:spcBef>
              <a:spcAft>
                <a:spcPts val="1600"/>
              </a:spcAft>
              <a:buNone/>
            </a:pPr>
            <a:r>
              <a:t/>
            </a:r>
            <a:endParaRPr>
              <a:solidFill>
                <a:srgbClr val="000000"/>
              </a:solidFill>
              <a:latin typeface="Consolas"/>
              <a:ea typeface="Consolas"/>
              <a:cs typeface="Consolas"/>
              <a:sym typeface="Consolas"/>
            </a:endParaRPr>
          </a:p>
        </p:txBody>
      </p:sp>
      <p:sp>
        <p:nvSpPr>
          <p:cNvPr id="139" name="Google Shape;139;p24"/>
          <p:cNvSpPr txBox="1"/>
          <p:nvPr>
            <p:ph idx="1" type="body"/>
          </p:nvPr>
        </p:nvSpPr>
        <p:spPr>
          <a:xfrm>
            <a:off x="6476150" y="3975663"/>
            <a:ext cx="1824300" cy="892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solidFill>
                  <a:srgbClr val="000000"/>
                </a:solidFill>
                <a:latin typeface="Consolas"/>
                <a:ea typeface="Consolas"/>
                <a:cs typeface="Consolas"/>
                <a:sym typeface="Consolas"/>
              </a:rPr>
              <a:t>x[x &gt; 1]</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0"/>
              </a:spcAft>
              <a:buNone/>
            </a:pPr>
            <a:r>
              <a:rPr lang="en" sz="1400">
                <a:solidFill>
                  <a:srgbClr val="0000FF"/>
                </a:solidFill>
                <a:latin typeface="Consolas"/>
                <a:ea typeface="Consolas"/>
                <a:cs typeface="Consolas"/>
                <a:sym typeface="Consolas"/>
              </a:rPr>
              <a:t>2 3 4 5</a:t>
            </a:r>
            <a:endParaRPr sz="1400">
              <a:solidFill>
                <a:srgbClr val="0000FF"/>
              </a:solidFill>
              <a:latin typeface="Consolas"/>
              <a:ea typeface="Consolas"/>
              <a:cs typeface="Consolas"/>
              <a:sym typeface="Consolas"/>
            </a:endParaRPr>
          </a:p>
          <a:p>
            <a:pPr indent="0" lvl="0" marL="0" marR="0" rtl="0" algn="l">
              <a:lnSpc>
                <a:spcPct val="115000"/>
              </a:lnSpc>
              <a:spcBef>
                <a:spcPts val="1600"/>
              </a:spcBef>
              <a:spcAft>
                <a:spcPts val="1600"/>
              </a:spcAft>
              <a:buNone/>
            </a:pPr>
            <a:r>
              <a:t/>
            </a:r>
            <a:endParaRPr>
              <a:solidFill>
                <a:srgbClr val="000000"/>
              </a:solidFill>
              <a:latin typeface="Consolas"/>
              <a:ea typeface="Consolas"/>
              <a:cs typeface="Consolas"/>
              <a:sym typeface="Consolas"/>
            </a:endParaRPr>
          </a:p>
        </p:txBody>
      </p:sp>
      <p:pic>
        <p:nvPicPr>
          <p:cNvPr id="140" name="Google Shape;140;p24"/>
          <p:cNvPicPr preferRelativeResize="0"/>
          <p:nvPr/>
        </p:nvPicPr>
        <p:blipFill>
          <a:blip r:embed="rId4">
            <a:alphaModFix/>
          </a:blip>
          <a:stretch>
            <a:fillRect/>
          </a:stretch>
        </p:blipFill>
        <p:spPr>
          <a:xfrm>
            <a:off x="871900" y="4093050"/>
            <a:ext cx="2815200" cy="658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Structures in R</a:t>
            </a:r>
            <a:endParaRPr>
              <a:latin typeface="Comfortaa"/>
              <a:ea typeface="Comfortaa"/>
              <a:cs typeface="Comfortaa"/>
              <a:sym typeface="Comfortaa"/>
            </a:endParaRPr>
          </a:p>
        </p:txBody>
      </p:sp>
      <p:sp>
        <p:nvSpPr>
          <p:cNvPr id="146" name="Google Shape;146;p25"/>
          <p:cNvSpPr txBox="1"/>
          <p:nvPr>
            <p:ph idx="1" type="body"/>
          </p:nvPr>
        </p:nvSpPr>
        <p:spPr>
          <a:xfrm>
            <a:off x="311700" y="1152475"/>
            <a:ext cx="8520600" cy="3848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a </a:t>
            </a:r>
            <a:r>
              <a:rPr b="1" lang="en">
                <a:solidFill>
                  <a:srgbClr val="000000"/>
                </a:solidFill>
                <a:latin typeface="Comfortaa"/>
                <a:ea typeface="Comfortaa"/>
                <a:cs typeface="Comfortaa"/>
                <a:sym typeface="Comfortaa"/>
              </a:rPr>
              <a:t>factor</a:t>
            </a:r>
            <a:r>
              <a:rPr lang="en">
                <a:solidFill>
                  <a:srgbClr val="000000"/>
                </a:solidFill>
                <a:latin typeface="Comfortaa"/>
                <a:ea typeface="Comfortaa"/>
                <a:cs typeface="Comfortaa"/>
                <a:sym typeface="Comfortaa"/>
              </a:rPr>
              <a:t> is another data structure designed to handle </a:t>
            </a:r>
            <a:r>
              <a:rPr b="1" lang="en">
                <a:solidFill>
                  <a:srgbClr val="000000"/>
                </a:solidFill>
                <a:latin typeface="Comfortaa"/>
                <a:ea typeface="Comfortaa"/>
                <a:cs typeface="Comfortaa"/>
                <a:sym typeface="Comfortaa"/>
              </a:rPr>
              <a:t>categorical data</a:t>
            </a:r>
            <a:r>
              <a:rPr lang="en">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342900" lvl="0" marL="457200" marR="0" rtl="0" algn="l">
              <a:lnSpc>
                <a:spcPct val="115000"/>
              </a:lnSpc>
              <a:spcBef>
                <a:spcPts val="160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factors are internally stored as vectors of integers and behave a lot like vectors but have their own special properties</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sp>
        <p:nvSpPr>
          <p:cNvPr id="147" name="Google Shape;147;p25"/>
          <p:cNvSpPr txBox="1"/>
          <p:nvPr>
            <p:ph idx="1" type="body"/>
          </p:nvPr>
        </p:nvSpPr>
        <p:spPr>
          <a:xfrm>
            <a:off x="4828100" y="1975100"/>
            <a:ext cx="3775200" cy="1059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solidFill>
                  <a:srgbClr val="000000"/>
                </a:solidFill>
                <a:latin typeface="Consolas"/>
                <a:ea typeface="Consolas"/>
                <a:cs typeface="Consolas"/>
                <a:sym typeface="Consolas"/>
              </a:rPr>
              <a:t>size &lt;- c(“small”, “medium”, large”)</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0"/>
              </a:spcAft>
              <a:buNone/>
            </a:pPr>
            <a:r>
              <a:rPr lang="en" sz="1400">
                <a:solidFill>
                  <a:srgbClr val="000000"/>
                </a:solidFill>
                <a:latin typeface="Consolas"/>
                <a:ea typeface="Consolas"/>
                <a:cs typeface="Consolas"/>
                <a:sym typeface="Consolas"/>
              </a:rPr>
              <a:t>size &lt;- factor(size)</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1600"/>
              </a:spcAft>
              <a:buNone/>
            </a:pPr>
            <a:r>
              <a:t/>
            </a:r>
            <a:endParaRPr>
              <a:solidFill>
                <a:srgbClr val="000000"/>
              </a:solidFill>
              <a:latin typeface="Consolas"/>
              <a:ea typeface="Consolas"/>
              <a:cs typeface="Consolas"/>
              <a:sym typeface="Consolas"/>
            </a:endParaRPr>
          </a:p>
        </p:txBody>
      </p:sp>
      <p:sp>
        <p:nvSpPr>
          <p:cNvPr id="148" name="Google Shape;148;p25"/>
          <p:cNvSpPr txBox="1"/>
          <p:nvPr/>
        </p:nvSpPr>
        <p:spPr>
          <a:xfrm>
            <a:off x="882925" y="2299700"/>
            <a:ext cx="903300" cy="4107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small</a:t>
            </a:r>
            <a:endParaRPr>
              <a:solidFill>
                <a:srgbClr val="666666"/>
              </a:solidFill>
            </a:endParaRPr>
          </a:p>
        </p:txBody>
      </p:sp>
      <p:sp>
        <p:nvSpPr>
          <p:cNvPr id="149" name="Google Shape;149;p25"/>
          <p:cNvSpPr txBox="1"/>
          <p:nvPr/>
        </p:nvSpPr>
        <p:spPr>
          <a:xfrm>
            <a:off x="1786225" y="2299700"/>
            <a:ext cx="903300" cy="4107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medium</a:t>
            </a:r>
            <a:endParaRPr>
              <a:solidFill>
                <a:srgbClr val="666666"/>
              </a:solidFill>
            </a:endParaRPr>
          </a:p>
        </p:txBody>
      </p:sp>
      <p:sp>
        <p:nvSpPr>
          <p:cNvPr id="150" name="Google Shape;150;p25"/>
          <p:cNvSpPr txBox="1"/>
          <p:nvPr/>
        </p:nvSpPr>
        <p:spPr>
          <a:xfrm>
            <a:off x="2689525" y="2299700"/>
            <a:ext cx="903300" cy="4107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large</a:t>
            </a:r>
            <a:endParaRPr>
              <a:solidFill>
                <a:srgbClr val="666666"/>
              </a:solidFill>
            </a:endParaRPr>
          </a:p>
        </p:txBody>
      </p:sp>
      <p:sp>
        <p:nvSpPr>
          <p:cNvPr id="151" name="Google Shape;151;p25"/>
          <p:cNvSpPr txBox="1"/>
          <p:nvPr/>
        </p:nvSpPr>
        <p:spPr>
          <a:xfrm>
            <a:off x="3675400" y="2299700"/>
            <a:ext cx="8043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4A86E8"/>
                </a:solidFill>
              </a:rPr>
              <a:t>factor</a:t>
            </a:r>
            <a:endParaRPr i="1" sz="1100">
              <a:solidFill>
                <a:srgbClr val="4A86E8"/>
              </a:solidFill>
            </a:endParaRPr>
          </a:p>
        </p:txBody>
      </p:sp>
      <p:pic>
        <p:nvPicPr>
          <p:cNvPr id="152" name="Google Shape;152;p25"/>
          <p:cNvPicPr preferRelativeResize="0"/>
          <p:nvPr/>
        </p:nvPicPr>
        <p:blipFill rotWithShape="1">
          <a:blip r:embed="rId3">
            <a:alphaModFix/>
          </a:blip>
          <a:srcRect b="32736" l="12978" r="13067" t="36325"/>
          <a:stretch/>
        </p:blipFill>
        <p:spPr>
          <a:xfrm>
            <a:off x="2441075" y="3761327"/>
            <a:ext cx="3950550" cy="12395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Structures in R</a:t>
            </a:r>
            <a:endParaRPr>
              <a:latin typeface="Comfortaa"/>
              <a:ea typeface="Comfortaa"/>
              <a:cs typeface="Comfortaa"/>
              <a:sym typeface="Comfortaa"/>
            </a:endParaRPr>
          </a:p>
        </p:txBody>
      </p:sp>
      <p:sp>
        <p:nvSpPr>
          <p:cNvPr id="158" name="Google Shape;158;p26"/>
          <p:cNvSpPr txBox="1"/>
          <p:nvPr>
            <p:ph idx="1" type="body"/>
          </p:nvPr>
        </p:nvSpPr>
        <p:spPr>
          <a:xfrm>
            <a:off x="311700" y="1152475"/>
            <a:ext cx="8520600" cy="3848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matrices</a:t>
            </a:r>
            <a:r>
              <a:rPr lang="en">
                <a:solidFill>
                  <a:srgbClr val="000000"/>
                </a:solidFill>
                <a:latin typeface="Comfortaa"/>
                <a:ea typeface="Comfortaa"/>
                <a:cs typeface="Comfortaa"/>
                <a:sym typeface="Comfortaa"/>
              </a:rPr>
              <a:t> and </a:t>
            </a:r>
            <a:r>
              <a:rPr b="1" lang="en">
                <a:solidFill>
                  <a:srgbClr val="000000"/>
                </a:solidFill>
                <a:latin typeface="Comfortaa"/>
                <a:ea typeface="Comfortaa"/>
                <a:cs typeface="Comfortaa"/>
                <a:sym typeface="Comfortaa"/>
              </a:rPr>
              <a:t>arrays</a:t>
            </a:r>
            <a:r>
              <a:rPr lang="en">
                <a:solidFill>
                  <a:srgbClr val="000000"/>
                </a:solidFill>
                <a:latin typeface="Comfortaa"/>
                <a:ea typeface="Comfortaa"/>
                <a:cs typeface="Comfortaa"/>
                <a:sym typeface="Comfortaa"/>
              </a:rPr>
              <a:t> are other data structures that contain values of the same data type (</a:t>
            </a:r>
            <a:r>
              <a:rPr b="1" lang="en">
                <a:solidFill>
                  <a:srgbClr val="000000"/>
                </a:solidFill>
                <a:latin typeface="Comfortaa"/>
                <a:ea typeface="Comfortaa"/>
                <a:cs typeface="Comfortaa"/>
                <a:sym typeface="Comfortaa"/>
              </a:rPr>
              <a:t>atomic structures</a:t>
            </a:r>
            <a:r>
              <a:rPr lang="en">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159" name="Google Shape;159;p26"/>
          <p:cNvPicPr preferRelativeResize="0"/>
          <p:nvPr/>
        </p:nvPicPr>
        <p:blipFill rotWithShape="1">
          <a:blip r:embed="rId3">
            <a:alphaModFix/>
          </a:blip>
          <a:srcRect b="0" l="6357" r="6912" t="0"/>
          <a:stretch/>
        </p:blipFill>
        <p:spPr>
          <a:xfrm>
            <a:off x="823875" y="1861650"/>
            <a:ext cx="3748125" cy="3241099"/>
          </a:xfrm>
          <a:prstGeom prst="rect">
            <a:avLst/>
          </a:prstGeom>
          <a:noFill/>
          <a:ln>
            <a:noFill/>
          </a:ln>
        </p:spPr>
      </p:pic>
      <p:sp>
        <p:nvSpPr>
          <p:cNvPr id="160" name="Google Shape;160;p26"/>
          <p:cNvSpPr txBox="1"/>
          <p:nvPr>
            <p:ph idx="1" type="body"/>
          </p:nvPr>
        </p:nvSpPr>
        <p:spPr>
          <a:xfrm>
            <a:off x="4797200" y="2876225"/>
            <a:ext cx="3860100" cy="902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solidFill>
                  <a:srgbClr val="000000"/>
                </a:solidFill>
                <a:latin typeface="Consolas"/>
                <a:ea typeface="Consolas"/>
                <a:cs typeface="Consolas"/>
                <a:sym typeface="Consolas"/>
              </a:rPr>
              <a:t>a &lt;- 1:9</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0"/>
              </a:spcAft>
              <a:buNone/>
            </a:pPr>
            <a:r>
              <a:rPr lang="en" sz="1400">
                <a:solidFill>
                  <a:srgbClr val="000000"/>
                </a:solidFill>
                <a:latin typeface="Consolas"/>
                <a:ea typeface="Consolas"/>
                <a:cs typeface="Consolas"/>
                <a:sym typeface="Consolas"/>
              </a:rPr>
              <a:t>A &lt;- matrix(a, nrow = 3, ncol = 3)</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1600"/>
              </a:spcAft>
              <a:buNone/>
            </a:pPr>
            <a:r>
              <a:t/>
            </a:r>
            <a:endParaRPr>
              <a:solidFill>
                <a:srgbClr val="000000"/>
              </a:solidFill>
              <a:latin typeface="Consolas"/>
              <a:ea typeface="Consolas"/>
              <a:cs typeface="Consolas"/>
              <a:sym typeface="Consolas"/>
            </a:endParaRPr>
          </a:p>
        </p:txBody>
      </p:sp>
      <p:sp>
        <p:nvSpPr>
          <p:cNvPr id="161" name="Google Shape;161;p26"/>
          <p:cNvSpPr txBox="1"/>
          <p:nvPr/>
        </p:nvSpPr>
        <p:spPr>
          <a:xfrm>
            <a:off x="1497200" y="1695050"/>
            <a:ext cx="28575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latin typeface="Consolas"/>
                <a:ea typeface="Consolas"/>
                <a:cs typeface="Consolas"/>
                <a:sym typeface="Consolas"/>
              </a:rPr>
              <a:t>1   4   7</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2   5   8</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3   6   9</a:t>
            </a:r>
            <a:endParaRPr>
              <a:solidFill>
                <a:srgbClr val="0000FF"/>
              </a:solidFill>
              <a:latin typeface="Consolas"/>
              <a:ea typeface="Consolas"/>
              <a:cs typeface="Consolas"/>
              <a:sym typeface="Consolas"/>
            </a:endParaRPr>
          </a:p>
        </p:txBody>
      </p:sp>
      <p:sp>
        <p:nvSpPr>
          <p:cNvPr id="162" name="Google Shape;162;p26"/>
          <p:cNvSpPr txBox="1"/>
          <p:nvPr>
            <p:ph idx="1" type="body"/>
          </p:nvPr>
        </p:nvSpPr>
        <p:spPr>
          <a:xfrm>
            <a:off x="4797200" y="4026775"/>
            <a:ext cx="3860100" cy="902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400">
                <a:solidFill>
                  <a:srgbClr val="000000"/>
                </a:solidFill>
                <a:latin typeface="Consolas"/>
                <a:ea typeface="Consolas"/>
                <a:cs typeface="Consolas"/>
                <a:sym typeface="Consolas"/>
              </a:rPr>
              <a:t>b</a:t>
            </a:r>
            <a:r>
              <a:rPr lang="en" sz="1400">
                <a:solidFill>
                  <a:srgbClr val="000000"/>
                </a:solidFill>
                <a:latin typeface="Consolas"/>
                <a:ea typeface="Consolas"/>
                <a:cs typeface="Consolas"/>
                <a:sym typeface="Consolas"/>
              </a:rPr>
              <a:t> &lt;- 1:27</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0"/>
              </a:spcAft>
              <a:buNone/>
            </a:pPr>
            <a:r>
              <a:rPr lang="en" sz="1400">
                <a:solidFill>
                  <a:srgbClr val="000000"/>
                </a:solidFill>
                <a:latin typeface="Consolas"/>
                <a:ea typeface="Consolas"/>
                <a:cs typeface="Consolas"/>
                <a:sym typeface="Consolas"/>
              </a:rPr>
              <a:t>dim(b) &lt;- c(3, 3, 3)</a:t>
            </a:r>
            <a:endParaRPr sz="1400">
              <a:solidFill>
                <a:srgbClr val="000000"/>
              </a:solidFill>
              <a:latin typeface="Consolas"/>
              <a:ea typeface="Consolas"/>
              <a:cs typeface="Consolas"/>
              <a:sym typeface="Consolas"/>
            </a:endParaRPr>
          </a:p>
          <a:p>
            <a:pPr indent="0" lvl="0" marL="0" marR="0" rtl="0" algn="l">
              <a:lnSpc>
                <a:spcPct val="115000"/>
              </a:lnSpc>
              <a:spcBef>
                <a:spcPts val="1600"/>
              </a:spcBef>
              <a:spcAft>
                <a:spcPts val="1600"/>
              </a:spcAft>
              <a:buNone/>
            </a:pPr>
            <a:r>
              <a:t/>
            </a:r>
            <a:endParaRPr>
              <a:solidFill>
                <a:srgbClr val="000000"/>
              </a:solidFill>
              <a:latin typeface="Consolas"/>
              <a:ea typeface="Consolas"/>
              <a:cs typeface="Consolas"/>
              <a:sym typeface="Consolas"/>
            </a:endParaRPr>
          </a:p>
        </p:txBody>
      </p:sp>
      <p:sp>
        <p:nvSpPr>
          <p:cNvPr id="163" name="Google Shape;163;p26"/>
          <p:cNvSpPr txBox="1"/>
          <p:nvPr/>
        </p:nvSpPr>
        <p:spPr>
          <a:xfrm>
            <a:off x="1639400" y="2977975"/>
            <a:ext cx="28575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latin typeface="Consolas"/>
                <a:ea typeface="Consolas"/>
                <a:cs typeface="Consolas"/>
                <a:sym typeface="Consolas"/>
              </a:rPr>
              <a:t>1   4   7</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2   5   8</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en">
                <a:solidFill>
                  <a:srgbClr val="0000FF"/>
                </a:solidFill>
                <a:latin typeface="Consolas"/>
                <a:ea typeface="Consolas"/>
                <a:cs typeface="Consolas"/>
                <a:sym typeface="Consolas"/>
              </a:rPr>
              <a:t>3   6   9</a:t>
            </a:r>
            <a:endParaRPr>
              <a:solidFill>
                <a:srgbClr val="0000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Structures in R</a:t>
            </a:r>
            <a:endParaRPr>
              <a:latin typeface="Comfortaa"/>
              <a:ea typeface="Comfortaa"/>
              <a:cs typeface="Comfortaa"/>
              <a:sym typeface="Comfortaa"/>
            </a:endParaRPr>
          </a:p>
        </p:txBody>
      </p:sp>
      <p:sp>
        <p:nvSpPr>
          <p:cNvPr id="169" name="Google Shape;169;p27"/>
          <p:cNvSpPr txBox="1"/>
          <p:nvPr>
            <p:ph idx="1" type="body"/>
          </p:nvPr>
        </p:nvSpPr>
        <p:spPr>
          <a:xfrm>
            <a:off x="311700" y="1152475"/>
            <a:ext cx="8520600" cy="3848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lists </a:t>
            </a:r>
            <a:r>
              <a:rPr lang="en">
                <a:solidFill>
                  <a:srgbClr val="000000"/>
                </a:solidFill>
                <a:latin typeface="Comfortaa"/>
                <a:ea typeface="Comfortaa"/>
                <a:cs typeface="Comfortaa"/>
                <a:sym typeface="Comfortaa"/>
              </a:rPr>
              <a:t>and </a:t>
            </a:r>
            <a:r>
              <a:rPr b="1" lang="en">
                <a:solidFill>
                  <a:srgbClr val="000000"/>
                </a:solidFill>
                <a:latin typeface="Comfortaa"/>
                <a:ea typeface="Comfortaa"/>
                <a:cs typeface="Comfortaa"/>
                <a:sym typeface="Comfortaa"/>
              </a:rPr>
              <a:t>dataframes</a:t>
            </a:r>
            <a:r>
              <a:rPr lang="en">
                <a:solidFill>
                  <a:srgbClr val="000000"/>
                </a:solidFill>
                <a:latin typeface="Comfortaa"/>
                <a:ea typeface="Comfortaa"/>
                <a:cs typeface="Comfortaa"/>
                <a:sym typeface="Comfortaa"/>
              </a:rPr>
              <a:t> are </a:t>
            </a:r>
            <a:r>
              <a:rPr b="1" lang="en">
                <a:solidFill>
                  <a:srgbClr val="000000"/>
                </a:solidFill>
                <a:latin typeface="Comfortaa"/>
                <a:ea typeface="Comfortaa"/>
                <a:cs typeface="Comfortaa"/>
                <a:sym typeface="Comfortaa"/>
              </a:rPr>
              <a:t>non-atomic structures</a:t>
            </a:r>
            <a:r>
              <a:rPr lang="en">
                <a:solidFill>
                  <a:srgbClr val="000000"/>
                </a:solidFill>
                <a:latin typeface="Comfortaa"/>
                <a:ea typeface="Comfortaa"/>
                <a:cs typeface="Comfortaa"/>
                <a:sym typeface="Comfortaa"/>
              </a:rPr>
              <a:t> that can store values of more than one data type</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170" name="Google Shape;170;p27"/>
          <p:cNvPicPr preferRelativeResize="0"/>
          <p:nvPr/>
        </p:nvPicPr>
        <p:blipFill rotWithShape="1">
          <a:blip r:embed="rId3">
            <a:alphaModFix/>
          </a:blip>
          <a:srcRect b="0" l="4225" r="11938" t="0"/>
          <a:stretch/>
        </p:blipFill>
        <p:spPr>
          <a:xfrm>
            <a:off x="854425" y="1817650"/>
            <a:ext cx="3717575" cy="3325849"/>
          </a:xfrm>
          <a:prstGeom prst="rect">
            <a:avLst/>
          </a:prstGeom>
          <a:noFill/>
          <a:ln>
            <a:noFill/>
          </a:ln>
        </p:spPr>
      </p:pic>
      <p:sp>
        <p:nvSpPr>
          <p:cNvPr id="171" name="Google Shape;171;p27"/>
          <p:cNvSpPr txBox="1"/>
          <p:nvPr>
            <p:ph idx="1" type="body"/>
          </p:nvPr>
        </p:nvSpPr>
        <p:spPr>
          <a:xfrm>
            <a:off x="4797200" y="2018675"/>
            <a:ext cx="3860100" cy="902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400">
                <a:solidFill>
                  <a:srgbClr val="000000"/>
                </a:solidFill>
                <a:latin typeface="Comfortaa"/>
                <a:ea typeface="Comfortaa"/>
                <a:cs typeface="Comfortaa"/>
                <a:sym typeface="Comfortaa"/>
              </a:rPr>
              <a:t>A </a:t>
            </a:r>
            <a:r>
              <a:rPr b="1" lang="en" sz="1400">
                <a:solidFill>
                  <a:srgbClr val="000000"/>
                </a:solidFill>
                <a:latin typeface="Comfortaa"/>
                <a:ea typeface="Comfortaa"/>
                <a:cs typeface="Comfortaa"/>
                <a:sym typeface="Comfortaa"/>
              </a:rPr>
              <a:t>list</a:t>
            </a:r>
            <a:r>
              <a:rPr lang="en" sz="1400">
                <a:solidFill>
                  <a:srgbClr val="000000"/>
                </a:solidFill>
                <a:latin typeface="Comfortaa"/>
                <a:ea typeface="Comfortaa"/>
                <a:cs typeface="Comfortaa"/>
                <a:sym typeface="Comfortaa"/>
              </a:rPr>
              <a:t>, R’s most general data structure, can contain any other type of data structure (even other lists)</a:t>
            </a:r>
            <a:endParaRPr>
              <a:solidFill>
                <a:srgbClr val="000000"/>
              </a:solidFill>
              <a:latin typeface="Comfortaa"/>
              <a:ea typeface="Comfortaa"/>
              <a:cs typeface="Comfortaa"/>
              <a:sym typeface="Comfortaa"/>
            </a:endParaRPr>
          </a:p>
        </p:txBody>
      </p:sp>
      <p:sp>
        <p:nvSpPr>
          <p:cNvPr id="172" name="Google Shape;172;p27"/>
          <p:cNvSpPr txBox="1"/>
          <p:nvPr>
            <p:ph idx="1" type="body"/>
          </p:nvPr>
        </p:nvSpPr>
        <p:spPr>
          <a:xfrm>
            <a:off x="4797200" y="3029375"/>
            <a:ext cx="3860100" cy="1421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400">
                <a:solidFill>
                  <a:srgbClr val="000000"/>
                </a:solidFill>
                <a:latin typeface="Comfortaa"/>
                <a:ea typeface="Comfortaa"/>
                <a:cs typeface="Comfortaa"/>
                <a:sym typeface="Comfortaa"/>
              </a:rPr>
              <a:t>A </a:t>
            </a:r>
            <a:r>
              <a:rPr b="1" lang="en" sz="1400">
                <a:solidFill>
                  <a:srgbClr val="000000"/>
                </a:solidFill>
                <a:latin typeface="Comfortaa"/>
                <a:ea typeface="Comfortaa"/>
                <a:cs typeface="Comfortaa"/>
                <a:sym typeface="Comfortaa"/>
              </a:rPr>
              <a:t>dataframe</a:t>
            </a:r>
            <a:r>
              <a:rPr lang="en" sz="1400">
                <a:solidFill>
                  <a:srgbClr val="000000"/>
                </a:solidFill>
                <a:latin typeface="Comfortaa"/>
                <a:ea typeface="Comfortaa"/>
                <a:cs typeface="Comfortaa"/>
                <a:sym typeface="Comfortaa"/>
              </a:rPr>
              <a:t> is the primary data structure R uses for handling tabular datasets. It is treated by R as a special kind of list (stored in R as a list of vectors or a list of factors).</a:t>
            </a:r>
            <a:endParaRPr>
              <a:solidFill>
                <a:srgbClr val="000000"/>
              </a:solidFill>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Structures in R</a:t>
            </a:r>
            <a:endParaRPr>
              <a:latin typeface="Comfortaa"/>
              <a:ea typeface="Comfortaa"/>
              <a:cs typeface="Comfortaa"/>
              <a:sym typeface="Comfortaa"/>
            </a:endParaRPr>
          </a:p>
        </p:txBody>
      </p:sp>
      <p:sp>
        <p:nvSpPr>
          <p:cNvPr id="178" name="Google Shape;178;p28"/>
          <p:cNvSpPr txBox="1"/>
          <p:nvPr>
            <p:ph idx="1" type="body"/>
          </p:nvPr>
        </p:nvSpPr>
        <p:spPr>
          <a:xfrm>
            <a:off x="311700" y="1152475"/>
            <a:ext cx="8520600" cy="3848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a list can be subset using bracket [ ] or dollar $ notation (if its elements are named)</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rPr lang="en">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179" name="Google Shape;179;p28"/>
          <p:cNvPicPr preferRelativeResize="0"/>
          <p:nvPr/>
        </p:nvPicPr>
        <p:blipFill rotWithShape="1">
          <a:blip r:embed="rId3">
            <a:alphaModFix/>
          </a:blip>
          <a:srcRect b="0" l="3835" r="7794" t="5846"/>
          <a:stretch/>
        </p:blipFill>
        <p:spPr>
          <a:xfrm>
            <a:off x="866500" y="1950650"/>
            <a:ext cx="3900125" cy="3116651"/>
          </a:xfrm>
          <a:prstGeom prst="rect">
            <a:avLst/>
          </a:prstGeom>
          <a:noFill/>
          <a:ln>
            <a:noFill/>
          </a:ln>
        </p:spPr>
      </p:pic>
      <p:pic>
        <p:nvPicPr>
          <p:cNvPr id="180" name="Google Shape;180;p28"/>
          <p:cNvPicPr preferRelativeResize="0"/>
          <p:nvPr/>
        </p:nvPicPr>
        <p:blipFill rotWithShape="1">
          <a:blip r:embed="rId4">
            <a:alphaModFix/>
          </a:blip>
          <a:srcRect b="8892" l="4288" r="4077" t="17799"/>
          <a:stretch/>
        </p:blipFill>
        <p:spPr>
          <a:xfrm>
            <a:off x="5238700" y="3177775"/>
            <a:ext cx="3276075" cy="1965724"/>
          </a:xfrm>
          <a:prstGeom prst="rect">
            <a:avLst/>
          </a:prstGeom>
          <a:noFill/>
          <a:ln>
            <a:noFill/>
          </a:ln>
        </p:spPr>
      </p:pic>
      <p:sp>
        <p:nvSpPr>
          <p:cNvPr id="181" name="Google Shape;181;p28"/>
          <p:cNvSpPr txBox="1"/>
          <p:nvPr>
            <p:ph idx="1" type="body"/>
          </p:nvPr>
        </p:nvSpPr>
        <p:spPr>
          <a:xfrm>
            <a:off x="5585825" y="2848675"/>
            <a:ext cx="2581800" cy="32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400">
                <a:solidFill>
                  <a:srgbClr val="000000"/>
                </a:solidFill>
                <a:latin typeface="Consolas"/>
                <a:ea typeface="Consolas"/>
                <a:cs typeface="Consolas"/>
                <a:sym typeface="Consolas"/>
              </a:rPr>
              <a:t>lst$</a:t>
            </a:r>
            <a:r>
              <a:rPr lang="en" sz="1400">
                <a:solidFill>
                  <a:srgbClr val="FF0000"/>
                </a:solidFill>
                <a:latin typeface="Consolas"/>
                <a:ea typeface="Consolas"/>
                <a:cs typeface="Consolas"/>
                <a:sym typeface="Consolas"/>
              </a:rPr>
              <a:t>vec</a:t>
            </a:r>
            <a:r>
              <a:rPr lang="en" sz="1400">
                <a:solidFill>
                  <a:srgbClr val="000000"/>
                </a:solidFill>
                <a:latin typeface="Consolas"/>
                <a:ea typeface="Consolas"/>
                <a:cs typeface="Consolas"/>
                <a:sym typeface="Consolas"/>
              </a:rPr>
              <a:t>[</a:t>
            </a:r>
            <a:r>
              <a:rPr lang="en" sz="1400">
                <a:solidFill>
                  <a:srgbClr val="FF9900"/>
                </a:solidFill>
                <a:latin typeface="Consolas"/>
                <a:ea typeface="Consolas"/>
                <a:cs typeface="Consolas"/>
                <a:sym typeface="Consolas"/>
              </a:rPr>
              <a:t>2</a:t>
            </a:r>
            <a:r>
              <a:rPr lang="en" sz="1400">
                <a:solidFill>
                  <a:srgbClr val="000000"/>
                </a:solidFill>
                <a:latin typeface="Consolas"/>
                <a:ea typeface="Consolas"/>
                <a:cs typeface="Consolas"/>
                <a:sym typeface="Consolas"/>
              </a:rPr>
              <a:t>]</a:t>
            </a:r>
            <a:r>
              <a:rPr lang="en" sz="1400">
                <a:solidFill>
                  <a:srgbClr val="000000"/>
                </a:solidFill>
                <a:latin typeface="Comfortaa"/>
                <a:ea typeface="Comfortaa"/>
                <a:cs typeface="Comfortaa"/>
                <a:sym typeface="Comfortaa"/>
              </a:rPr>
              <a:t> or </a:t>
            </a:r>
            <a:r>
              <a:rPr lang="en" sz="1400">
                <a:solidFill>
                  <a:srgbClr val="000000"/>
                </a:solidFill>
                <a:latin typeface="Consolas"/>
                <a:ea typeface="Consolas"/>
                <a:cs typeface="Consolas"/>
                <a:sym typeface="Consolas"/>
              </a:rPr>
              <a:t>lst[[</a:t>
            </a:r>
            <a:r>
              <a:rPr lang="en" sz="1400">
                <a:solidFill>
                  <a:srgbClr val="FF0000"/>
                </a:solidFill>
                <a:latin typeface="Consolas"/>
                <a:ea typeface="Consolas"/>
                <a:cs typeface="Consolas"/>
                <a:sym typeface="Consolas"/>
              </a:rPr>
              <a:t>1</a:t>
            </a:r>
            <a:r>
              <a:rPr lang="en" sz="1400">
                <a:solidFill>
                  <a:srgbClr val="000000"/>
                </a:solidFill>
                <a:latin typeface="Consolas"/>
                <a:ea typeface="Consolas"/>
                <a:cs typeface="Consolas"/>
                <a:sym typeface="Consolas"/>
              </a:rPr>
              <a:t>]][</a:t>
            </a:r>
            <a:r>
              <a:rPr lang="en" sz="1400">
                <a:solidFill>
                  <a:srgbClr val="FF9900"/>
                </a:solidFill>
                <a:latin typeface="Consolas"/>
                <a:ea typeface="Consolas"/>
                <a:cs typeface="Consolas"/>
                <a:sym typeface="Consolas"/>
              </a:rPr>
              <a:t>2</a:t>
            </a:r>
            <a:r>
              <a:rPr lang="en" sz="1400">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Structures in R</a:t>
            </a:r>
            <a:endParaRPr>
              <a:latin typeface="Comfortaa"/>
              <a:ea typeface="Comfortaa"/>
              <a:cs typeface="Comfortaa"/>
              <a:sym typeface="Comfortaa"/>
            </a:endParaRPr>
          </a:p>
        </p:txBody>
      </p:sp>
      <p:sp>
        <p:nvSpPr>
          <p:cNvPr id="187" name="Google Shape;187;p29"/>
          <p:cNvSpPr txBox="1"/>
          <p:nvPr>
            <p:ph idx="1" type="body"/>
          </p:nvPr>
        </p:nvSpPr>
        <p:spPr>
          <a:xfrm>
            <a:off x="311700" y="1152475"/>
            <a:ext cx="8520600" cy="3848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creating a dataframe:</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342900" lvl="0" marL="457200" marR="0" rtl="0" algn="l">
              <a:lnSpc>
                <a:spcPct val="115000"/>
              </a:lnSpc>
              <a:spcBef>
                <a:spcPts val="160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subsetting a dataframe:</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188" name="Google Shape;188;p29"/>
          <p:cNvPicPr preferRelativeResize="0"/>
          <p:nvPr/>
        </p:nvPicPr>
        <p:blipFill rotWithShape="1">
          <a:blip r:embed="rId3">
            <a:alphaModFix/>
          </a:blip>
          <a:srcRect b="26929" l="3717" r="9431" t="44357"/>
          <a:stretch/>
        </p:blipFill>
        <p:spPr>
          <a:xfrm>
            <a:off x="888350" y="1639800"/>
            <a:ext cx="4640560" cy="1150676"/>
          </a:xfrm>
          <a:prstGeom prst="rect">
            <a:avLst/>
          </a:prstGeom>
          <a:noFill/>
          <a:ln>
            <a:noFill/>
          </a:ln>
        </p:spPr>
      </p:pic>
      <p:pic>
        <p:nvPicPr>
          <p:cNvPr id="189" name="Google Shape;189;p29"/>
          <p:cNvPicPr preferRelativeResize="0"/>
          <p:nvPr/>
        </p:nvPicPr>
        <p:blipFill>
          <a:blip r:embed="rId4">
            <a:alphaModFix/>
          </a:blip>
          <a:stretch>
            <a:fillRect/>
          </a:stretch>
        </p:blipFill>
        <p:spPr>
          <a:xfrm>
            <a:off x="6043825" y="1639800"/>
            <a:ext cx="2747725" cy="1150675"/>
          </a:xfrm>
          <a:prstGeom prst="rect">
            <a:avLst/>
          </a:prstGeom>
          <a:noFill/>
          <a:ln>
            <a:noFill/>
          </a:ln>
        </p:spPr>
      </p:pic>
      <p:pic>
        <p:nvPicPr>
          <p:cNvPr id="190" name="Google Shape;190;p29"/>
          <p:cNvPicPr preferRelativeResize="0"/>
          <p:nvPr/>
        </p:nvPicPr>
        <p:blipFill rotWithShape="1">
          <a:blip r:embed="rId5">
            <a:alphaModFix/>
          </a:blip>
          <a:srcRect b="14446" l="20913" r="18044" t="23178"/>
          <a:stretch/>
        </p:blipFill>
        <p:spPr>
          <a:xfrm>
            <a:off x="1326325" y="3189850"/>
            <a:ext cx="2362975" cy="1811025"/>
          </a:xfrm>
          <a:prstGeom prst="rect">
            <a:avLst/>
          </a:prstGeom>
          <a:noFill/>
          <a:ln>
            <a:noFill/>
          </a:ln>
        </p:spPr>
      </p:pic>
      <p:pic>
        <p:nvPicPr>
          <p:cNvPr id="191" name="Google Shape;191;p29"/>
          <p:cNvPicPr preferRelativeResize="0"/>
          <p:nvPr/>
        </p:nvPicPr>
        <p:blipFill rotWithShape="1">
          <a:blip r:embed="rId6">
            <a:alphaModFix/>
          </a:blip>
          <a:srcRect b="16219" l="10081" r="7348" t="27343"/>
          <a:stretch/>
        </p:blipFill>
        <p:spPr>
          <a:xfrm>
            <a:off x="4737875" y="2995300"/>
            <a:ext cx="4053675" cy="207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Structures in R</a:t>
            </a:r>
            <a:endParaRPr>
              <a:latin typeface="Comfortaa"/>
              <a:ea typeface="Comfortaa"/>
              <a:cs typeface="Comfortaa"/>
              <a:sym typeface="Comfortaa"/>
            </a:endParaRPr>
          </a:p>
        </p:txBody>
      </p:sp>
      <p:sp>
        <p:nvSpPr>
          <p:cNvPr id="197" name="Google Shape;197;p30"/>
          <p:cNvSpPr txBox="1"/>
          <p:nvPr>
            <p:ph idx="1" type="body"/>
          </p:nvPr>
        </p:nvSpPr>
        <p:spPr>
          <a:xfrm>
            <a:off x="311700" y="1152475"/>
            <a:ext cx="8520600" cy="38484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selecting </a:t>
            </a:r>
            <a:r>
              <a:rPr lang="en" sz="1400">
                <a:solidFill>
                  <a:srgbClr val="000000"/>
                </a:solidFill>
                <a:latin typeface="Comfortaa"/>
                <a:ea typeface="Comfortaa"/>
                <a:cs typeface="Comfortaa"/>
                <a:sym typeface="Comfortaa"/>
              </a:rPr>
              <a:t>dataframe columns using names:</a:t>
            </a:r>
            <a:endParaRPr sz="14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sz="14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sz="14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sz="1400">
              <a:solidFill>
                <a:srgbClr val="000000"/>
              </a:solidFill>
              <a:latin typeface="Comfortaa"/>
              <a:ea typeface="Comfortaa"/>
              <a:cs typeface="Comfortaa"/>
              <a:sym typeface="Comfortaa"/>
            </a:endParaRPr>
          </a:p>
          <a:p>
            <a:pPr indent="-317500" lvl="0" marL="457200" marR="0" rtl="0" algn="l">
              <a:lnSpc>
                <a:spcPct val="115000"/>
              </a:lnSpc>
              <a:spcBef>
                <a:spcPts val="160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selecting dataframe column using $ notation:</a:t>
            </a:r>
            <a:endParaRPr sz="14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198" name="Google Shape;198;p30"/>
          <p:cNvPicPr preferRelativeResize="0"/>
          <p:nvPr/>
        </p:nvPicPr>
        <p:blipFill rotWithShape="1">
          <a:blip r:embed="rId3">
            <a:alphaModFix/>
          </a:blip>
          <a:srcRect b="14770" l="8632" r="7235" t="23352"/>
          <a:stretch/>
        </p:blipFill>
        <p:spPr>
          <a:xfrm>
            <a:off x="1224325" y="1591975"/>
            <a:ext cx="2363900" cy="1303935"/>
          </a:xfrm>
          <a:prstGeom prst="rect">
            <a:avLst/>
          </a:prstGeom>
          <a:noFill/>
          <a:ln>
            <a:noFill/>
          </a:ln>
        </p:spPr>
      </p:pic>
      <p:pic>
        <p:nvPicPr>
          <p:cNvPr id="199" name="Google Shape;199;p30"/>
          <p:cNvPicPr preferRelativeResize="0"/>
          <p:nvPr/>
        </p:nvPicPr>
        <p:blipFill rotWithShape="1">
          <a:blip r:embed="rId4">
            <a:alphaModFix/>
          </a:blip>
          <a:srcRect b="27115" l="8357" r="14547" t="30766"/>
          <a:stretch/>
        </p:blipFill>
        <p:spPr>
          <a:xfrm>
            <a:off x="5164087" y="1591975"/>
            <a:ext cx="3182565" cy="1303924"/>
          </a:xfrm>
          <a:prstGeom prst="rect">
            <a:avLst/>
          </a:prstGeom>
          <a:noFill/>
          <a:ln>
            <a:noFill/>
          </a:ln>
        </p:spPr>
      </p:pic>
      <p:pic>
        <p:nvPicPr>
          <p:cNvPr id="200" name="Google Shape;200;p30"/>
          <p:cNvPicPr preferRelativeResize="0"/>
          <p:nvPr/>
        </p:nvPicPr>
        <p:blipFill rotWithShape="1">
          <a:blip r:embed="rId5">
            <a:alphaModFix/>
          </a:blip>
          <a:srcRect b="15701" l="21403" r="17965" t="25426"/>
          <a:stretch/>
        </p:blipFill>
        <p:spPr>
          <a:xfrm>
            <a:off x="1224335" y="3388000"/>
            <a:ext cx="2101965" cy="1530724"/>
          </a:xfrm>
          <a:prstGeom prst="rect">
            <a:avLst/>
          </a:prstGeom>
          <a:noFill/>
          <a:ln>
            <a:noFill/>
          </a:ln>
        </p:spPr>
      </p:pic>
      <p:pic>
        <p:nvPicPr>
          <p:cNvPr id="201" name="Google Shape;201;p30"/>
          <p:cNvPicPr preferRelativeResize="0"/>
          <p:nvPr/>
        </p:nvPicPr>
        <p:blipFill rotWithShape="1">
          <a:blip r:embed="rId6">
            <a:alphaModFix/>
          </a:blip>
          <a:srcRect b="13257" l="8399" r="43244" t="23250"/>
          <a:stretch/>
        </p:blipFill>
        <p:spPr>
          <a:xfrm>
            <a:off x="5164075" y="3077925"/>
            <a:ext cx="2004625" cy="1974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Structures in R</a:t>
            </a:r>
            <a:endParaRPr>
              <a:latin typeface="Comfortaa"/>
              <a:ea typeface="Comfortaa"/>
              <a:cs typeface="Comfortaa"/>
              <a:sym typeface="Comfortaa"/>
            </a:endParaRPr>
          </a:p>
        </p:txBody>
      </p:sp>
      <p:sp>
        <p:nvSpPr>
          <p:cNvPr id="207" name="Google Shape;207;p31"/>
          <p:cNvSpPr txBox="1"/>
          <p:nvPr>
            <p:ph idx="1" type="body"/>
          </p:nvPr>
        </p:nvSpPr>
        <p:spPr>
          <a:xfrm>
            <a:off x="311700" y="1152475"/>
            <a:ext cx="8520600" cy="38484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selecting dataframe column using double brackets:</a:t>
            </a:r>
            <a:endParaRPr sz="14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sz="14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sz="14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sz="1400">
              <a:solidFill>
                <a:srgbClr val="000000"/>
              </a:solidFill>
              <a:latin typeface="Comfortaa"/>
              <a:ea typeface="Comfortaa"/>
              <a:cs typeface="Comfortaa"/>
              <a:sym typeface="Comfortaa"/>
            </a:endParaRPr>
          </a:p>
          <a:p>
            <a:pPr indent="-317500" lvl="0" marL="457200" marR="0" rtl="0" algn="l">
              <a:lnSpc>
                <a:spcPct val="115000"/>
              </a:lnSpc>
              <a:spcBef>
                <a:spcPts val="160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selecting dataframe columns using vector notation:</a:t>
            </a:r>
            <a:endParaRPr sz="1400">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8" name="Google Shape;208;p31"/>
          <p:cNvPicPr preferRelativeResize="0"/>
          <p:nvPr/>
        </p:nvPicPr>
        <p:blipFill rotWithShape="1">
          <a:blip r:embed="rId3">
            <a:alphaModFix/>
          </a:blip>
          <a:srcRect b="14376" l="20914" r="11421" t="22404"/>
          <a:stretch/>
        </p:blipFill>
        <p:spPr>
          <a:xfrm>
            <a:off x="1224325" y="1456625"/>
            <a:ext cx="2184385" cy="1530724"/>
          </a:xfrm>
          <a:prstGeom prst="rect">
            <a:avLst/>
          </a:prstGeom>
          <a:noFill/>
          <a:ln>
            <a:noFill/>
          </a:ln>
        </p:spPr>
      </p:pic>
      <p:pic>
        <p:nvPicPr>
          <p:cNvPr id="209" name="Google Shape;209;p31"/>
          <p:cNvPicPr preferRelativeResize="0"/>
          <p:nvPr/>
        </p:nvPicPr>
        <p:blipFill rotWithShape="1">
          <a:blip r:embed="rId4">
            <a:alphaModFix/>
          </a:blip>
          <a:srcRect b="28309" l="8810" r="39693" t="30173"/>
          <a:stretch/>
        </p:blipFill>
        <p:spPr>
          <a:xfrm>
            <a:off x="5164075" y="1509375"/>
            <a:ext cx="2357100" cy="1425225"/>
          </a:xfrm>
          <a:prstGeom prst="rect">
            <a:avLst/>
          </a:prstGeom>
          <a:noFill/>
          <a:ln>
            <a:noFill/>
          </a:ln>
        </p:spPr>
      </p:pic>
      <p:pic>
        <p:nvPicPr>
          <p:cNvPr id="210" name="Google Shape;210;p31"/>
          <p:cNvPicPr preferRelativeResize="0"/>
          <p:nvPr/>
        </p:nvPicPr>
        <p:blipFill rotWithShape="1">
          <a:blip r:embed="rId5">
            <a:alphaModFix/>
          </a:blip>
          <a:srcRect b="14909" l="20052" r="16927" t="22394"/>
          <a:stretch/>
        </p:blipFill>
        <p:spPr>
          <a:xfrm>
            <a:off x="1224325" y="3325850"/>
            <a:ext cx="2184375" cy="1629810"/>
          </a:xfrm>
          <a:prstGeom prst="rect">
            <a:avLst/>
          </a:prstGeom>
          <a:noFill/>
          <a:ln>
            <a:noFill/>
          </a:ln>
        </p:spPr>
      </p:pic>
      <p:pic>
        <p:nvPicPr>
          <p:cNvPr id="211" name="Google Shape;211;p31"/>
          <p:cNvPicPr preferRelativeResize="0"/>
          <p:nvPr/>
        </p:nvPicPr>
        <p:blipFill rotWithShape="1">
          <a:blip r:embed="rId6">
            <a:alphaModFix/>
          </a:blip>
          <a:srcRect b="21061" l="9152" r="36655" t="23249"/>
          <a:stretch/>
        </p:blipFill>
        <p:spPr>
          <a:xfrm>
            <a:off x="5188988" y="3251625"/>
            <a:ext cx="2307265" cy="1778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Agenda</a:t>
            </a:r>
            <a:endParaRPr>
              <a:latin typeface="Comfortaa"/>
              <a:ea typeface="Comfortaa"/>
              <a:cs typeface="Comfortaa"/>
              <a:sym typeface="Comfortaa"/>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Overview &amp; Setup </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Data Types &amp; Data Structures </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Tools for Data Wrangling &amp; Exploratory Data Analysis</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Conducting Statistical Tests</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Discussion, Feedback, &amp; Further Resources</a:t>
            </a:r>
            <a:endParaRPr>
              <a:solidFill>
                <a:srgbClr val="000000"/>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Structures in R</a:t>
            </a:r>
            <a:endParaRPr>
              <a:latin typeface="Comfortaa"/>
              <a:ea typeface="Comfortaa"/>
              <a:cs typeface="Comfortaa"/>
              <a:sym typeface="Comfortaa"/>
            </a:endParaRPr>
          </a:p>
        </p:txBody>
      </p:sp>
      <p:sp>
        <p:nvSpPr>
          <p:cNvPr id="217" name="Google Shape;217;p32"/>
          <p:cNvSpPr txBox="1"/>
          <p:nvPr>
            <p:ph idx="1" type="body"/>
          </p:nvPr>
        </p:nvSpPr>
        <p:spPr>
          <a:xfrm>
            <a:off x="311700" y="1152475"/>
            <a:ext cx="8520600" cy="3848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inspecting a dataframe:</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8" name="Google Shape;218;p32"/>
          <p:cNvPicPr preferRelativeResize="0"/>
          <p:nvPr/>
        </p:nvPicPr>
        <p:blipFill rotWithShape="1">
          <a:blip r:embed="rId3">
            <a:alphaModFix/>
          </a:blip>
          <a:srcRect b="7132" l="18827" r="14192" t="0"/>
          <a:stretch/>
        </p:blipFill>
        <p:spPr>
          <a:xfrm>
            <a:off x="4879735" y="915875"/>
            <a:ext cx="3614665" cy="3758925"/>
          </a:xfrm>
          <a:prstGeom prst="rect">
            <a:avLst/>
          </a:prstGeom>
          <a:noFill/>
          <a:ln>
            <a:noFill/>
          </a:ln>
        </p:spPr>
      </p:pic>
      <p:pic>
        <p:nvPicPr>
          <p:cNvPr id="219" name="Google Shape;219;p32"/>
          <p:cNvPicPr preferRelativeResize="0"/>
          <p:nvPr/>
        </p:nvPicPr>
        <p:blipFill>
          <a:blip r:embed="rId4">
            <a:alphaModFix/>
          </a:blip>
          <a:stretch>
            <a:fillRect/>
          </a:stretch>
        </p:blipFill>
        <p:spPr>
          <a:xfrm>
            <a:off x="543063" y="3398438"/>
            <a:ext cx="3619500" cy="1276350"/>
          </a:xfrm>
          <a:prstGeom prst="rect">
            <a:avLst/>
          </a:prstGeom>
          <a:noFill/>
          <a:ln>
            <a:noFill/>
          </a:ln>
        </p:spPr>
      </p:pic>
      <p:pic>
        <p:nvPicPr>
          <p:cNvPr id="220" name="Google Shape;220;p32"/>
          <p:cNvPicPr preferRelativeResize="0"/>
          <p:nvPr/>
        </p:nvPicPr>
        <p:blipFill>
          <a:blip r:embed="rId5">
            <a:alphaModFix/>
          </a:blip>
          <a:stretch>
            <a:fillRect/>
          </a:stretch>
        </p:blipFill>
        <p:spPr>
          <a:xfrm>
            <a:off x="978950" y="1632750"/>
            <a:ext cx="2747725" cy="1150675"/>
          </a:xfrm>
          <a:prstGeom prst="rect">
            <a:avLst/>
          </a:prstGeom>
          <a:noFill/>
          <a:ln>
            <a:noFill/>
          </a:ln>
        </p:spPr>
      </p:pic>
      <p:cxnSp>
        <p:nvCxnSpPr>
          <p:cNvPr id="221" name="Google Shape;221;p32"/>
          <p:cNvCxnSpPr/>
          <p:nvPr/>
        </p:nvCxnSpPr>
        <p:spPr>
          <a:xfrm flipH="1">
            <a:off x="1497350" y="2536100"/>
            <a:ext cx="3411900" cy="9168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Overview &amp; Setup </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Data Types &amp; Data Structures </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Tools for Data Wrangling &amp; Exploratory Data Analysis</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Conducting Statistical Tests</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Discussion, Feedback, &amp; Further Resources</a:t>
            </a:r>
            <a:endParaRPr>
              <a:solidFill>
                <a:srgbClr val="B7B7B7"/>
              </a:solidFill>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omfortaa"/>
              <a:buAutoNum type="arabicPeriod"/>
            </a:pPr>
            <a:r>
              <a:rPr lang="en">
                <a:latin typeface="Comfortaa"/>
                <a:ea typeface="Comfortaa"/>
                <a:cs typeface="Comfortaa"/>
                <a:sym typeface="Comfortaa"/>
              </a:rPr>
              <a:t>Importing Tabular Data</a:t>
            </a:r>
            <a:endParaRPr>
              <a:latin typeface="Comfortaa"/>
              <a:ea typeface="Comfortaa"/>
              <a:cs typeface="Comfortaa"/>
              <a:sym typeface="Comfortaa"/>
            </a:endParaRPr>
          </a:p>
        </p:txBody>
      </p:sp>
      <p:sp>
        <p:nvSpPr>
          <p:cNvPr id="232" name="Google Shape;232;p34"/>
          <p:cNvSpPr txBox="1"/>
          <p:nvPr>
            <p:ph idx="1" type="body"/>
          </p:nvPr>
        </p:nvSpPr>
        <p:spPr>
          <a:xfrm>
            <a:off x="311700" y="1152475"/>
            <a:ext cx="8520600" cy="1811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most plain text files (e.g. </a:t>
            </a:r>
            <a:r>
              <a:rPr lang="en">
                <a:solidFill>
                  <a:srgbClr val="000000"/>
                </a:solidFill>
                <a:latin typeface="Consolas"/>
                <a:ea typeface="Consolas"/>
                <a:cs typeface="Consolas"/>
                <a:sym typeface="Consolas"/>
              </a:rPr>
              <a:t>.csv</a:t>
            </a:r>
            <a:r>
              <a:rPr lang="en">
                <a:solidFill>
                  <a:srgbClr val="000000"/>
                </a:solidFill>
                <a:latin typeface="Comfortaa"/>
                <a:ea typeface="Comfortaa"/>
                <a:cs typeface="Comfortaa"/>
                <a:sym typeface="Comfortaa"/>
              </a:rPr>
              <a:t>, </a:t>
            </a:r>
            <a:r>
              <a:rPr lang="en">
                <a:solidFill>
                  <a:srgbClr val="000000"/>
                </a:solidFill>
                <a:latin typeface="Consolas"/>
                <a:ea typeface="Consolas"/>
                <a:cs typeface="Consolas"/>
                <a:sym typeface="Consolas"/>
              </a:rPr>
              <a:t>.txt</a:t>
            </a:r>
            <a:r>
              <a:rPr lang="en">
                <a:solidFill>
                  <a:srgbClr val="000000"/>
                </a:solidFill>
                <a:latin typeface="Comfortaa"/>
                <a:ea typeface="Comfortaa"/>
                <a:cs typeface="Comfortaa"/>
                <a:sym typeface="Comfortaa"/>
              </a:rPr>
              <a:t>, </a:t>
            </a:r>
            <a:r>
              <a:rPr lang="en">
                <a:solidFill>
                  <a:srgbClr val="000000"/>
                </a:solidFill>
                <a:latin typeface="Consolas"/>
                <a:ea typeface="Consolas"/>
                <a:cs typeface="Consolas"/>
                <a:sym typeface="Consolas"/>
              </a:rPr>
              <a:t>.dat</a:t>
            </a:r>
            <a:r>
              <a:rPr lang="en">
                <a:solidFill>
                  <a:srgbClr val="000000"/>
                </a:solidFill>
                <a:latin typeface="Comfortaa"/>
                <a:ea typeface="Comfortaa"/>
                <a:cs typeface="Comfortaa"/>
                <a:sym typeface="Comfortaa"/>
              </a:rPr>
              <a:t>) can be read using the R base functions </a:t>
            </a:r>
            <a:r>
              <a:rPr lang="en">
                <a:solidFill>
                  <a:srgbClr val="000000"/>
                </a:solidFill>
                <a:latin typeface="Consolas"/>
                <a:ea typeface="Consolas"/>
                <a:cs typeface="Consolas"/>
                <a:sym typeface="Consolas"/>
              </a:rPr>
              <a:t>read.table()</a:t>
            </a:r>
            <a:r>
              <a:rPr lang="en">
                <a:solidFill>
                  <a:srgbClr val="000000"/>
                </a:solidFill>
                <a:latin typeface="Comfortaa"/>
                <a:ea typeface="Comfortaa"/>
                <a:cs typeface="Comfortaa"/>
                <a:sym typeface="Comfortaa"/>
              </a:rPr>
              <a:t>, </a:t>
            </a:r>
            <a:r>
              <a:rPr lang="en">
                <a:solidFill>
                  <a:srgbClr val="000000"/>
                </a:solidFill>
                <a:latin typeface="Consolas"/>
                <a:ea typeface="Consolas"/>
                <a:cs typeface="Consolas"/>
                <a:sym typeface="Consolas"/>
              </a:rPr>
              <a:t>read.csv()</a:t>
            </a:r>
            <a:r>
              <a:rPr lang="en">
                <a:solidFill>
                  <a:srgbClr val="000000"/>
                </a:solidFill>
                <a:latin typeface="Comfortaa"/>
                <a:ea typeface="Comfortaa"/>
                <a:cs typeface="Comfortaa"/>
                <a:sym typeface="Comfortaa"/>
              </a:rPr>
              <a:t>, and </a:t>
            </a:r>
            <a:r>
              <a:rPr lang="en">
                <a:solidFill>
                  <a:srgbClr val="000000"/>
                </a:solidFill>
                <a:latin typeface="Consolas"/>
                <a:ea typeface="Consolas"/>
                <a:cs typeface="Consolas"/>
                <a:sym typeface="Consolas"/>
              </a:rPr>
              <a:t>read.delim() </a:t>
            </a:r>
            <a:endParaRPr>
              <a:solidFill>
                <a:srgbClr val="000000"/>
              </a:solidFill>
              <a:latin typeface="Consolas"/>
              <a:ea typeface="Consolas"/>
              <a:cs typeface="Consolas"/>
              <a:sym typeface="Consolas"/>
            </a:endParaRPr>
          </a:p>
          <a:p>
            <a:pPr indent="-317500" lvl="1" marL="914400" marR="0" rtl="0" algn="l">
              <a:lnSpc>
                <a:spcPct val="115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e.g. </a:t>
            </a:r>
            <a:r>
              <a:rPr lang="en">
                <a:solidFill>
                  <a:srgbClr val="000000"/>
                </a:solidFill>
                <a:latin typeface="Consolas"/>
                <a:ea typeface="Consolas"/>
                <a:cs typeface="Consolas"/>
                <a:sym typeface="Consolas"/>
              </a:rPr>
              <a:t>read.table(‘C:/Users/Sichuan CDC/Desktop/file.txt’)</a:t>
            </a:r>
            <a:endParaRPr>
              <a:solidFill>
                <a:srgbClr val="000000"/>
              </a:solidFill>
              <a:latin typeface="Consolas"/>
              <a:ea typeface="Consolas"/>
              <a:cs typeface="Consolas"/>
              <a:sym typeface="Consolas"/>
            </a:endParaRPr>
          </a:p>
          <a:p>
            <a:pPr indent="-317500" lvl="1" marL="914400" marR="0" rtl="0" algn="l">
              <a:lnSpc>
                <a:spcPct val="115000"/>
              </a:lnSpc>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for these functions, it is also good practice to set </a:t>
            </a:r>
            <a:r>
              <a:rPr lang="en">
                <a:solidFill>
                  <a:srgbClr val="000000"/>
                </a:solidFill>
                <a:latin typeface="Consolas"/>
                <a:ea typeface="Consolas"/>
                <a:cs typeface="Consolas"/>
                <a:sym typeface="Consolas"/>
              </a:rPr>
              <a:t>stringsAsFactors = FALSE </a:t>
            </a:r>
            <a:r>
              <a:rPr lang="en">
                <a:solidFill>
                  <a:srgbClr val="000000"/>
                </a:solidFill>
                <a:latin typeface="Comfortaa"/>
                <a:ea typeface="Comfortaa"/>
                <a:cs typeface="Comfortaa"/>
                <a:sym typeface="Comfortaa"/>
              </a:rPr>
              <a:t>to avoid converting all character strings to </a:t>
            </a:r>
            <a:r>
              <a:rPr b="1" lang="en">
                <a:solidFill>
                  <a:srgbClr val="000000"/>
                </a:solidFill>
                <a:latin typeface="Comfortaa"/>
                <a:ea typeface="Comfortaa"/>
                <a:cs typeface="Comfortaa"/>
                <a:sym typeface="Comfortaa"/>
              </a:rPr>
              <a:t>factors</a:t>
            </a:r>
            <a:r>
              <a:rPr lang="en">
                <a:solidFill>
                  <a:srgbClr val="000000"/>
                </a:solidFill>
                <a:latin typeface="Comfortaa"/>
                <a:ea typeface="Comfortaa"/>
                <a:cs typeface="Comfortaa"/>
                <a:sym typeface="Comfortaa"/>
              </a:rPr>
              <a:t> (categorical variables) by default</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33" name="Google Shape;233;p34"/>
          <p:cNvPicPr preferRelativeResize="0"/>
          <p:nvPr/>
        </p:nvPicPr>
        <p:blipFill rotWithShape="1">
          <a:blip r:embed="rId3">
            <a:alphaModFix/>
          </a:blip>
          <a:srcRect b="10891" l="15711" r="16565" t="22410"/>
          <a:stretch/>
        </p:blipFill>
        <p:spPr>
          <a:xfrm>
            <a:off x="5612550" y="2622450"/>
            <a:ext cx="3219750" cy="2378426"/>
          </a:xfrm>
          <a:prstGeom prst="rect">
            <a:avLst/>
          </a:prstGeom>
          <a:noFill/>
          <a:ln>
            <a:noFill/>
          </a:ln>
        </p:spPr>
      </p:pic>
      <p:sp>
        <p:nvSpPr>
          <p:cNvPr id="234" name="Google Shape;234;p34"/>
          <p:cNvSpPr txBox="1"/>
          <p:nvPr>
            <p:ph idx="1" type="body"/>
          </p:nvPr>
        </p:nvSpPr>
        <p:spPr>
          <a:xfrm>
            <a:off x="311700" y="2761350"/>
            <a:ext cx="5188200" cy="1811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additional packages may be installed to read other types of files</a:t>
            </a:r>
            <a:endParaRPr>
              <a:solidFill>
                <a:srgbClr val="000000"/>
              </a:solidFill>
              <a:latin typeface="Comfortaa"/>
              <a:ea typeface="Comfortaa"/>
              <a:cs typeface="Comfortaa"/>
              <a:sym typeface="Comfortaa"/>
            </a:endParaRPr>
          </a:p>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consider installing </a:t>
            </a:r>
            <a:r>
              <a:rPr lang="en">
                <a:solidFill>
                  <a:srgbClr val="000000"/>
                </a:solidFill>
                <a:latin typeface="Consolas"/>
                <a:ea typeface="Consolas"/>
                <a:cs typeface="Consolas"/>
                <a:sym typeface="Consolas"/>
              </a:rPr>
              <a:t>readr</a:t>
            </a:r>
            <a:r>
              <a:rPr lang="en">
                <a:solidFill>
                  <a:srgbClr val="000000"/>
                </a:solidFill>
                <a:latin typeface="Comfortaa"/>
                <a:ea typeface="Comfortaa"/>
                <a:cs typeface="Comfortaa"/>
                <a:sym typeface="Comfortaa"/>
              </a:rPr>
              <a:t>, a package that makes it easier and faster (10x faster than base functions) to read many types of tabular data</a:t>
            </a:r>
            <a:endParaRPr>
              <a:solidFill>
                <a:srgbClr val="000000"/>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omfortaa"/>
              <a:buAutoNum type="arabicPeriod" startAt="2"/>
            </a:pPr>
            <a:r>
              <a:rPr lang="en">
                <a:latin typeface="Comfortaa"/>
                <a:ea typeface="Comfortaa"/>
                <a:cs typeface="Comfortaa"/>
                <a:sym typeface="Comfortaa"/>
              </a:rPr>
              <a:t>Cleaning and Manipulating Data</a:t>
            </a:r>
            <a:endParaRPr>
              <a:latin typeface="Comfortaa"/>
              <a:ea typeface="Comfortaa"/>
              <a:cs typeface="Comfortaa"/>
              <a:sym typeface="Comfortaa"/>
            </a:endParaRPr>
          </a:p>
        </p:txBody>
      </p:sp>
      <p:sp>
        <p:nvSpPr>
          <p:cNvPr id="240" name="Google Shape;240;p35"/>
          <p:cNvSpPr txBox="1"/>
          <p:nvPr>
            <p:ph idx="1" type="body"/>
          </p:nvPr>
        </p:nvSpPr>
        <p:spPr>
          <a:xfrm>
            <a:off x="311700" y="1152475"/>
            <a:ext cx="8520600" cy="3573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the package </a:t>
            </a:r>
            <a:r>
              <a:rPr lang="en">
                <a:solidFill>
                  <a:srgbClr val="000000"/>
                </a:solidFill>
                <a:latin typeface="Consolas"/>
                <a:ea typeface="Consolas"/>
                <a:cs typeface="Consolas"/>
                <a:sym typeface="Consolas"/>
              </a:rPr>
              <a:t>dplyr</a:t>
            </a:r>
            <a:r>
              <a:rPr lang="en">
                <a:solidFill>
                  <a:srgbClr val="000000"/>
                </a:solidFill>
                <a:latin typeface="Comfortaa"/>
                <a:ea typeface="Comfortaa"/>
                <a:cs typeface="Comfortaa"/>
                <a:sym typeface="Comfortaa"/>
              </a:rPr>
              <a:t> provides many user-friendly functions for subsetting and manipulating data, including</a:t>
            </a:r>
            <a:endParaRPr>
              <a:solidFill>
                <a:srgbClr val="000000"/>
              </a:solidFill>
              <a:latin typeface="Comfortaa"/>
              <a:ea typeface="Comfortaa"/>
              <a:cs typeface="Comfortaa"/>
              <a:sym typeface="Comfortaa"/>
            </a:endParaRPr>
          </a:p>
          <a:p>
            <a:pPr indent="-342900" lvl="1" marL="914400" marR="0" rtl="0" algn="l">
              <a:lnSpc>
                <a:spcPct val="115000"/>
              </a:lnSpc>
              <a:spcBef>
                <a:spcPts val="0"/>
              </a:spcBef>
              <a:spcAft>
                <a:spcPts val="0"/>
              </a:spcAft>
              <a:buClr>
                <a:srgbClr val="000000"/>
              </a:buClr>
              <a:buSzPts val="1800"/>
              <a:buFont typeface="Comfortaa"/>
              <a:buChar char="○"/>
            </a:pPr>
            <a:r>
              <a:rPr lang="en">
                <a:solidFill>
                  <a:srgbClr val="000000"/>
                </a:solidFill>
                <a:latin typeface="Consolas"/>
                <a:ea typeface="Consolas"/>
                <a:cs typeface="Consolas"/>
                <a:sym typeface="Consolas"/>
              </a:rPr>
              <a:t>mutate()</a:t>
            </a:r>
            <a:r>
              <a:rPr lang="en">
                <a:solidFill>
                  <a:srgbClr val="000000"/>
                </a:solidFill>
                <a:latin typeface="Comfortaa"/>
                <a:ea typeface="Comfortaa"/>
                <a:cs typeface="Comfortaa"/>
                <a:sym typeface="Comfortaa"/>
              </a:rPr>
              <a:t> to create new variables with functions of existing variables</a:t>
            </a:r>
            <a:endParaRPr>
              <a:solidFill>
                <a:srgbClr val="000000"/>
              </a:solidFill>
              <a:latin typeface="Comfortaa"/>
              <a:ea typeface="Comfortaa"/>
              <a:cs typeface="Comfortaa"/>
              <a:sym typeface="Comfortaa"/>
            </a:endParaRPr>
          </a:p>
          <a:p>
            <a:pPr indent="-342900" lvl="1" marL="914400" marR="0" rtl="0" algn="l">
              <a:lnSpc>
                <a:spcPct val="115000"/>
              </a:lnSpc>
              <a:spcBef>
                <a:spcPts val="0"/>
              </a:spcBef>
              <a:spcAft>
                <a:spcPts val="0"/>
              </a:spcAft>
              <a:buClr>
                <a:srgbClr val="000000"/>
              </a:buClr>
              <a:buSzPts val="1800"/>
              <a:buFont typeface="Comfortaa"/>
              <a:buChar char="○"/>
            </a:pPr>
            <a:r>
              <a:rPr lang="en">
                <a:solidFill>
                  <a:srgbClr val="000000"/>
                </a:solidFill>
                <a:latin typeface="Consolas"/>
                <a:ea typeface="Consolas"/>
                <a:cs typeface="Consolas"/>
                <a:sym typeface="Consolas"/>
              </a:rPr>
              <a:t>select() </a:t>
            </a:r>
            <a:r>
              <a:rPr lang="en">
                <a:solidFill>
                  <a:srgbClr val="000000"/>
                </a:solidFill>
                <a:latin typeface="Comfortaa"/>
                <a:ea typeface="Comfortaa"/>
                <a:cs typeface="Comfortaa"/>
                <a:sym typeface="Comfortaa"/>
              </a:rPr>
              <a:t>to pick variables (columns) based on their names</a:t>
            </a:r>
            <a:endParaRPr>
              <a:solidFill>
                <a:srgbClr val="000000"/>
              </a:solidFill>
              <a:latin typeface="Comfortaa"/>
              <a:ea typeface="Comfortaa"/>
              <a:cs typeface="Comfortaa"/>
              <a:sym typeface="Comfortaa"/>
            </a:endParaRPr>
          </a:p>
          <a:p>
            <a:pPr indent="-342900" lvl="1" marL="914400" marR="0" rtl="0" algn="l">
              <a:lnSpc>
                <a:spcPct val="115000"/>
              </a:lnSpc>
              <a:spcBef>
                <a:spcPts val="0"/>
              </a:spcBef>
              <a:spcAft>
                <a:spcPts val="0"/>
              </a:spcAft>
              <a:buClr>
                <a:srgbClr val="000000"/>
              </a:buClr>
              <a:buSzPts val="1800"/>
              <a:buFont typeface="Comfortaa"/>
              <a:buChar char="○"/>
            </a:pPr>
            <a:r>
              <a:rPr lang="en">
                <a:solidFill>
                  <a:srgbClr val="000000"/>
                </a:solidFill>
                <a:latin typeface="Consolas"/>
                <a:ea typeface="Consolas"/>
                <a:cs typeface="Consolas"/>
                <a:sym typeface="Consolas"/>
              </a:rPr>
              <a:t>filter()</a:t>
            </a:r>
            <a:r>
              <a:rPr lang="en">
                <a:solidFill>
                  <a:srgbClr val="000000"/>
                </a:solidFill>
                <a:latin typeface="Comfortaa"/>
                <a:ea typeface="Comfortaa"/>
                <a:cs typeface="Comfortaa"/>
                <a:sym typeface="Comfortaa"/>
              </a:rPr>
              <a:t> to pick cases (rows) based on their values</a:t>
            </a:r>
            <a:endParaRPr>
              <a:solidFill>
                <a:srgbClr val="000000"/>
              </a:solidFill>
              <a:latin typeface="Comfortaa"/>
              <a:ea typeface="Comfortaa"/>
              <a:cs typeface="Comfortaa"/>
              <a:sym typeface="Comfortaa"/>
            </a:endParaRPr>
          </a:p>
          <a:p>
            <a:pPr indent="-342900" lvl="1" marL="914400" marR="0" rtl="0" algn="l">
              <a:lnSpc>
                <a:spcPct val="115000"/>
              </a:lnSpc>
              <a:spcBef>
                <a:spcPts val="0"/>
              </a:spcBef>
              <a:spcAft>
                <a:spcPts val="0"/>
              </a:spcAft>
              <a:buClr>
                <a:srgbClr val="000000"/>
              </a:buClr>
              <a:buSzPts val="1800"/>
              <a:buFont typeface="Comfortaa"/>
              <a:buChar char="○"/>
            </a:pPr>
            <a:r>
              <a:rPr lang="en">
                <a:solidFill>
                  <a:srgbClr val="000000"/>
                </a:solidFill>
                <a:latin typeface="Consolas"/>
                <a:ea typeface="Consolas"/>
                <a:cs typeface="Consolas"/>
                <a:sym typeface="Consolas"/>
              </a:rPr>
              <a:t>arrange()</a:t>
            </a:r>
            <a:r>
              <a:rPr lang="en">
                <a:solidFill>
                  <a:srgbClr val="000000"/>
                </a:solidFill>
                <a:latin typeface="Comfortaa"/>
                <a:ea typeface="Comfortaa"/>
                <a:cs typeface="Comfortaa"/>
                <a:sym typeface="Comfortaa"/>
              </a:rPr>
              <a:t> to change the ordering of rows</a:t>
            </a:r>
            <a:endParaRPr>
              <a:solidFill>
                <a:srgbClr val="000000"/>
              </a:solidFill>
              <a:latin typeface="Comfortaa"/>
              <a:ea typeface="Comfortaa"/>
              <a:cs typeface="Comfortaa"/>
              <a:sym typeface="Comfortaa"/>
            </a:endParaRPr>
          </a:p>
          <a:p>
            <a:pPr indent="-342900" lvl="1" marL="914400" marR="0" rtl="0" algn="l">
              <a:lnSpc>
                <a:spcPct val="115000"/>
              </a:lnSpc>
              <a:spcBef>
                <a:spcPts val="0"/>
              </a:spcBef>
              <a:spcAft>
                <a:spcPts val="0"/>
              </a:spcAft>
              <a:buClr>
                <a:srgbClr val="000000"/>
              </a:buClr>
              <a:buSzPts val="1800"/>
              <a:buFont typeface="Comfortaa"/>
              <a:buChar char="○"/>
            </a:pPr>
            <a:r>
              <a:rPr lang="en">
                <a:solidFill>
                  <a:srgbClr val="000000"/>
                </a:solidFill>
                <a:latin typeface="Consolas"/>
                <a:ea typeface="Consolas"/>
                <a:cs typeface="Consolas"/>
                <a:sym typeface="Consolas"/>
              </a:rPr>
              <a:t>summarise()</a:t>
            </a:r>
            <a:r>
              <a:rPr lang="en">
                <a:solidFill>
                  <a:srgbClr val="000000"/>
                </a:solidFill>
                <a:latin typeface="Comfortaa"/>
                <a:ea typeface="Comfortaa"/>
                <a:cs typeface="Comfortaa"/>
                <a:sym typeface="Comfortaa"/>
              </a:rPr>
              <a:t> to collapse many values down to a single summary</a:t>
            </a:r>
            <a:endParaRPr>
              <a:solidFill>
                <a:srgbClr val="000000"/>
              </a:solidFill>
              <a:latin typeface="Comfortaa"/>
              <a:ea typeface="Comfortaa"/>
              <a:cs typeface="Comfortaa"/>
              <a:sym typeface="Comfortaa"/>
            </a:endParaRPr>
          </a:p>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the input and output of all functions is a dataframe, with the 1st argument being the old dataframe, and subsequent arguments describing what to do with that dataframe (using its variable names, without quotes)</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omfortaa"/>
              <a:buAutoNum type="arabicPeriod" startAt="3"/>
            </a:pPr>
            <a:r>
              <a:rPr lang="en">
                <a:latin typeface="Comfortaa"/>
                <a:ea typeface="Comfortaa"/>
                <a:cs typeface="Comfortaa"/>
                <a:sym typeface="Comfortaa"/>
              </a:rPr>
              <a:t>Visualizin</a:t>
            </a:r>
            <a:r>
              <a:rPr lang="en">
                <a:latin typeface="Comfortaa"/>
                <a:ea typeface="Comfortaa"/>
                <a:cs typeface="Comfortaa"/>
                <a:sym typeface="Comfortaa"/>
              </a:rPr>
              <a:t>g Data</a:t>
            </a:r>
            <a:endParaRPr>
              <a:latin typeface="Comfortaa"/>
              <a:ea typeface="Comfortaa"/>
              <a:cs typeface="Comfortaa"/>
              <a:sym typeface="Comfortaa"/>
            </a:endParaRPr>
          </a:p>
        </p:txBody>
      </p:sp>
      <p:sp>
        <p:nvSpPr>
          <p:cNvPr id="246" name="Google Shape;246;p36"/>
          <p:cNvSpPr txBox="1"/>
          <p:nvPr>
            <p:ph idx="1" type="body"/>
          </p:nvPr>
        </p:nvSpPr>
        <p:spPr>
          <a:xfrm>
            <a:off x="311700" y="1152475"/>
            <a:ext cx="4577100" cy="3573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the package </a:t>
            </a:r>
            <a:r>
              <a:rPr lang="en">
                <a:solidFill>
                  <a:srgbClr val="000000"/>
                </a:solidFill>
                <a:latin typeface="Consolas"/>
                <a:ea typeface="Consolas"/>
                <a:cs typeface="Consolas"/>
                <a:sym typeface="Consolas"/>
              </a:rPr>
              <a:t>ggplot2</a:t>
            </a:r>
            <a:r>
              <a:rPr lang="en">
                <a:solidFill>
                  <a:srgbClr val="000000"/>
                </a:solidFill>
                <a:latin typeface="Comfortaa"/>
                <a:ea typeface="Comfortaa"/>
                <a:cs typeface="Comfortaa"/>
                <a:sym typeface="Comfortaa"/>
              </a:rPr>
              <a:t> provides a way to produce visually pleasing graphics with automated inclusion of plot elements like legends, axes, and colors</a:t>
            </a:r>
            <a:endParaRPr>
              <a:solidFill>
                <a:srgbClr val="000000"/>
              </a:solidFill>
              <a:latin typeface="Comfortaa"/>
              <a:ea typeface="Comfortaa"/>
              <a:cs typeface="Comfortaa"/>
              <a:sym typeface="Comfortaa"/>
            </a:endParaRPr>
          </a:p>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nsolas"/>
                <a:ea typeface="Consolas"/>
                <a:cs typeface="Consolas"/>
                <a:sym typeface="Consolas"/>
              </a:rPr>
              <a:t>ggplot2</a:t>
            </a:r>
            <a:r>
              <a:rPr lang="en">
                <a:solidFill>
                  <a:srgbClr val="000000"/>
                </a:solidFill>
                <a:latin typeface="Comfortaa"/>
                <a:ea typeface="Comfortaa"/>
                <a:cs typeface="Comfortaa"/>
                <a:sym typeface="Comfortaa"/>
              </a:rPr>
              <a:t> aims to produce a wide range of statistical graphics with a compact syntax (mapping</a:t>
            </a:r>
            <a:r>
              <a:rPr lang="en">
                <a:solidFill>
                  <a:srgbClr val="0000FF"/>
                </a:solidFill>
                <a:latin typeface="Comfortaa"/>
                <a:ea typeface="Comfortaa"/>
                <a:cs typeface="Comfortaa"/>
                <a:sym typeface="Comfortaa"/>
              </a:rPr>
              <a:t> data</a:t>
            </a:r>
            <a:r>
              <a:rPr lang="en">
                <a:solidFill>
                  <a:srgbClr val="000000"/>
                </a:solidFill>
                <a:latin typeface="Comfortaa"/>
                <a:ea typeface="Comfortaa"/>
                <a:cs typeface="Comfortaa"/>
                <a:sym typeface="Comfortaa"/>
              </a:rPr>
              <a:t> to </a:t>
            </a:r>
            <a:r>
              <a:rPr lang="en">
                <a:solidFill>
                  <a:srgbClr val="FF9900"/>
                </a:solidFill>
                <a:latin typeface="Comfortaa"/>
                <a:ea typeface="Comfortaa"/>
                <a:cs typeface="Comfortaa"/>
                <a:sym typeface="Comfortaa"/>
              </a:rPr>
              <a:t>geometric objects</a:t>
            </a:r>
            <a:r>
              <a:rPr lang="en">
                <a:solidFill>
                  <a:srgbClr val="000000"/>
                </a:solidFill>
                <a:latin typeface="Comfortaa"/>
                <a:ea typeface="Comfortaa"/>
                <a:cs typeface="Comfortaa"/>
                <a:sym typeface="Comfortaa"/>
              </a:rPr>
              <a:t> and </a:t>
            </a:r>
            <a:r>
              <a:rPr lang="en">
                <a:solidFill>
                  <a:srgbClr val="FF0000"/>
                </a:solidFill>
                <a:latin typeface="Comfortaa"/>
                <a:ea typeface="Comfortaa"/>
                <a:cs typeface="Comfortaa"/>
                <a:sym typeface="Comfortaa"/>
              </a:rPr>
              <a:t>aesthetic</a:t>
            </a:r>
            <a:r>
              <a:rPr lang="en">
                <a:solidFill>
                  <a:srgbClr val="FF0000"/>
                </a:solidFill>
                <a:latin typeface="Comfortaa"/>
                <a:ea typeface="Comfortaa"/>
                <a:cs typeface="Comfortaa"/>
                <a:sym typeface="Comfortaa"/>
              </a:rPr>
              <a:t> attributes</a:t>
            </a:r>
            <a:r>
              <a:rPr lang="en">
                <a:solidFill>
                  <a:srgbClr val="000000"/>
                </a:solidFill>
                <a:latin typeface="Comfortaa"/>
                <a:ea typeface="Comfortaa"/>
                <a:cs typeface="Comfortaa"/>
                <a:sym typeface="Comfortaa"/>
              </a:rPr>
              <a:t>) and independent components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47" name="Google Shape;247;p36"/>
          <p:cNvPicPr preferRelativeResize="0"/>
          <p:nvPr/>
        </p:nvPicPr>
        <p:blipFill rotWithShape="1">
          <a:blip r:embed="rId3">
            <a:alphaModFix/>
          </a:blip>
          <a:srcRect b="0" l="11093" r="8462" t="0"/>
          <a:stretch/>
        </p:blipFill>
        <p:spPr>
          <a:xfrm>
            <a:off x="5082400" y="1152475"/>
            <a:ext cx="3657925" cy="3410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omfortaa"/>
              <a:buAutoNum type="arabicPeriod" startAt="3"/>
            </a:pPr>
            <a:r>
              <a:rPr lang="en">
                <a:latin typeface="Comfortaa"/>
                <a:ea typeface="Comfortaa"/>
                <a:cs typeface="Comfortaa"/>
                <a:sym typeface="Comfortaa"/>
              </a:rPr>
              <a:t>Visualizing Data</a:t>
            </a:r>
            <a:endParaRPr>
              <a:latin typeface="Comfortaa"/>
              <a:ea typeface="Comfortaa"/>
              <a:cs typeface="Comfortaa"/>
              <a:sym typeface="Comfortaa"/>
            </a:endParaRPr>
          </a:p>
        </p:txBody>
      </p:sp>
      <p:sp>
        <p:nvSpPr>
          <p:cNvPr id="253" name="Google Shape;253;p37"/>
          <p:cNvSpPr txBox="1"/>
          <p:nvPr>
            <p:ph idx="1" type="body"/>
          </p:nvPr>
        </p:nvSpPr>
        <p:spPr>
          <a:xfrm>
            <a:off x="311700" y="1152475"/>
            <a:ext cx="8091000" cy="3573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example: building a </a:t>
            </a:r>
            <a:r>
              <a:rPr b="1" lang="en">
                <a:solidFill>
                  <a:srgbClr val="000000"/>
                </a:solidFill>
                <a:latin typeface="Comfortaa"/>
                <a:ea typeface="Comfortaa"/>
                <a:cs typeface="Comfortaa"/>
                <a:sym typeface="Comfortaa"/>
              </a:rPr>
              <a:t>scatterplot</a:t>
            </a:r>
            <a:r>
              <a:rPr lang="en">
                <a:solidFill>
                  <a:srgbClr val="000000"/>
                </a:solidFill>
                <a:latin typeface="Comfortaa"/>
                <a:ea typeface="Comfortaa"/>
                <a:cs typeface="Comfortaa"/>
                <a:sym typeface="Comfortaa"/>
              </a:rPr>
              <a:t> with the data from </a:t>
            </a:r>
            <a:r>
              <a:rPr lang="en">
                <a:solidFill>
                  <a:srgbClr val="000000"/>
                </a:solidFill>
                <a:latin typeface="Consolas"/>
                <a:ea typeface="Consolas"/>
                <a:cs typeface="Consolas"/>
                <a:sym typeface="Consolas"/>
              </a:rPr>
              <a:t>starwars</a:t>
            </a:r>
            <a:r>
              <a:rPr lang="en">
                <a:solidFill>
                  <a:srgbClr val="000000"/>
                </a:solidFill>
                <a:latin typeface="Comfortaa"/>
                <a:ea typeface="Comfortaa"/>
                <a:cs typeface="Comfortaa"/>
                <a:sym typeface="Comfortaa"/>
              </a:rPr>
              <a:t>:</a:t>
            </a:r>
            <a:r>
              <a:rPr lang="en">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54" name="Google Shape;254;p37"/>
          <p:cNvPicPr preferRelativeResize="0"/>
          <p:nvPr/>
        </p:nvPicPr>
        <p:blipFill rotWithShape="1">
          <a:blip r:embed="rId3">
            <a:alphaModFix/>
          </a:blip>
          <a:srcRect b="8120" l="4713" r="4984" t="11880"/>
          <a:stretch/>
        </p:blipFill>
        <p:spPr>
          <a:xfrm>
            <a:off x="855550" y="1616825"/>
            <a:ext cx="4678950" cy="3108949"/>
          </a:xfrm>
          <a:prstGeom prst="rect">
            <a:avLst/>
          </a:prstGeom>
          <a:noFill/>
          <a:ln>
            <a:noFill/>
          </a:ln>
        </p:spPr>
      </p:pic>
      <p:pic>
        <p:nvPicPr>
          <p:cNvPr id="255" name="Google Shape;255;p37"/>
          <p:cNvPicPr preferRelativeResize="0"/>
          <p:nvPr/>
        </p:nvPicPr>
        <p:blipFill rotWithShape="1">
          <a:blip r:embed="rId4">
            <a:alphaModFix/>
          </a:blip>
          <a:srcRect b="5666" l="4645" r="4808" t="5103"/>
          <a:stretch/>
        </p:blipFill>
        <p:spPr>
          <a:xfrm>
            <a:off x="4803300" y="1616825"/>
            <a:ext cx="4340700" cy="32083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omfortaa"/>
              <a:buAutoNum type="arabicPeriod" startAt="3"/>
            </a:pPr>
            <a:r>
              <a:rPr lang="en">
                <a:latin typeface="Comfortaa"/>
                <a:ea typeface="Comfortaa"/>
                <a:cs typeface="Comfortaa"/>
                <a:sym typeface="Comfortaa"/>
              </a:rPr>
              <a:t>Visualizing Data</a:t>
            </a:r>
            <a:endParaRPr>
              <a:latin typeface="Comfortaa"/>
              <a:ea typeface="Comfortaa"/>
              <a:cs typeface="Comfortaa"/>
              <a:sym typeface="Comfortaa"/>
            </a:endParaRPr>
          </a:p>
        </p:txBody>
      </p:sp>
      <p:sp>
        <p:nvSpPr>
          <p:cNvPr id="261" name="Google Shape;261;p38"/>
          <p:cNvSpPr txBox="1"/>
          <p:nvPr>
            <p:ph idx="1" type="body"/>
          </p:nvPr>
        </p:nvSpPr>
        <p:spPr>
          <a:xfrm>
            <a:off x="311700" y="1152475"/>
            <a:ext cx="8091000" cy="35733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Consolas"/>
              <a:buChar char="●"/>
            </a:pPr>
            <a:r>
              <a:rPr lang="en">
                <a:solidFill>
                  <a:srgbClr val="000000"/>
                </a:solidFill>
                <a:latin typeface="Consolas"/>
                <a:ea typeface="Consolas"/>
                <a:cs typeface="Consolas"/>
                <a:sym typeface="Consolas"/>
              </a:rPr>
              <a:t>ggplot2</a:t>
            </a:r>
            <a:r>
              <a:rPr lang="en">
                <a:solidFill>
                  <a:srgbClr val="000000"/>
                </a:solidFill>
                <a:latin typeface="Comfortaa"/>
                <a:ea typeface="Comfortaa"/>
                <a:cs typeface="Comfortaa"/>
                <a:sym typeface="Comfortaa"/>
              </a:rPr>
              <a:t> syntax: </a:t>
            </a:r>
            <a:r>
              <a:rPr lang="en">
                <a:solidFill>
                  <a:srgbClr val="000000"/>
                </a:solidFill>
                <a:latin typeface="Comfortaa"/>
                <a:ea typeface="Comfortaa"/>
                <a:cs typeface="Comfortaa"/>
                <a:sym typeface="Comfortaa"/>
              </a:rPr>
              <a:t>mapping</a:t>
            </a:r>
            <a:r>
              <a:rPr lang="en">
                <a:solidFill>
                  <a:srgbClr val="0000FF"/>
                </a:solidFill>
                <a:latin typeface="Comfortaa"/>
                <a:ea typeface="Comfortaa"/>
                <a:cs typeface="Comfortaa"/>
                <a:sym typeface="Comfortaa"/>
              </a:rPr>
              <a:t> data</a:t>
            </a:r>
            <a:r>
              <a:rPr lang="en">
                <a:solidFill>
                  <a:schemeClr val="dk1"/>
                </a:solidFill>
                <a:latin typeface="Comfortaa"/>
                <a:ea typeface="Comfortaa"/>
                <a:cs typeface="Comfortaa"/>
                <a:sym typeface="Comfortaa"/>
              </a:rPr>
              <a:t> to </a:t>
            </a:r>
            <a:r>
              <a:rPr lang="en">
                <a:solidFill>
                  <a:srgbClr val="FF9900"/>
                </a:solidFill>
                <a:latin typeface="Comfortaa"/>
                <a:ea typeface="Comfortaa"/>
                <a:cs typeface="Comfortaa"/>
                <a:sym typeface="Comfortaa"/>
              </a:rPr>
              <a:t>geometric objects</a:t>
            </a:r>
            <a:r>
              <a:rPr lang="en">
                <a:solidFill>
                  <a:schemeClr val="dk1"/>
                </a:solidFill>
                <a:latin typeface="Comfortaa"/>
                <a:ea typeface="Comfortaa"/>
                <a:cs typeface="Comfortaa"/>
                <a:sym typeface="Comfortaa"/>
              </a:rPr>
              <a:t> and </a:t>
            </a:r>
            <a:r>
              <a:rPr lang="en">
                <a:solidFill>
                  <a:srgbClr val="FF0000"/>
                </a:solidFill>
                <a:latin typeface="Comfortaa"/>
                <a:ea typeface="Comfortaa"/>
                <a:cs typeface="Comfortaa"/>
                <a:sym typeface="Comfortaa"/>
              </a:rPr>
              <a:t>aesthetic attributes</a:t>
            </a:r>
            <a:endParaRPr>
              <a:solidFill>
                <a:schemeClr val="dk1"/>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chemeClr val="dk1"/>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62" name="Google Shape;262;p38"/>
          <p:cNvPicPr preferRelativeResize="0"/>
          <p:nvPr/>
        </p:nvPicPr>
        <p:blipFill rotWithShape="1">
          <a:blip r:embed="rId3">
            <a:alphaModFix/>
          </a:blip>
          <a:srcRect b="14256" l="3378" r="31274" t="22408"/>
          <a:stretch/>
        </p:blipFill>
        <p:spPr>
          <a:xfrm>
            <a:off x="836350" y="2345600"/>
            <a:ext cx="3274265" cy="2380174"/>
          </a:xfrm>
          <a:prstGeom prst="rect">
            <a:avLst/>
          </a:prstGeom>
          <a:noFill/>
          <a:ln>
            <a:noFill/>
          </a:ln>
        </p:spPr>
      </p:pic>
      <p:pic>
        <p:nvPicPr>
          <p:cNvPr id="263" name="Google Shape;263;p38"/>
          <p:cNvPicPr preferRelativeResize="0"/>
          <p:nvPr/>
        </p:nvPicPr>
        <p:blipFill rotWithShape="1">
          <a:blip r:embed="rId4">
            <a:alphaModFix/>
          </a:blip>
          <a:srcRect b="5666" l="4645" r="4808" t="5103"/>
          <a:stretch/>
        </p:blipFill>
        <p:spPr>
          <a:xfrm>
            <a:off x="4823650" y="2457650"/>
            <a:ext cx="3220275" cy="2380174"/>
          </a:xfrm>
          <a:prstGeom prst="rect">
            <a:avLst/>
          </a:prstGeom>
          <a:noFill/>
          <a:ln>
            <a:noFill/>
          </a:ln>
        </p:spPr>
      </p:pic>
      <p:sp>
        <p:nvSpPr>
          <p:cNvPr id="264" name="Google Shape;264;p38"/>
          <p:cNvSpPr txBox="1"/>
          <p:nvPr/>
        </p:nvSpPr>
        <p:spPr>
          <a:xfrm>
            <a:off x="3723600" y="1772900"/>
            <a:ext cx="5420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ggplot(</a:t>
            </a:r>
            <a:r>
              <a:rPr lang="en">
                <a:solidFill>
                  <a:srgbClr val="0000FF"/>
                </a:solidFill>
                <a:latin typeface="Consolas"/>
                <a:ea typeface="Consolas"/>
                <a:cs typeface="Consolas"/>
                <a:sym typeface="Consolas"/>
              </a:rPr>
              <a:t>data = starwars</a:t>
            </a:r>
            <a:r>
              <a:rPr lang="en">
                <a:latin typeface="Consolas"/>
                <a:ea typeface="Consolas"/>
                <a:cs typeface="Consolas"/>
                <a:sym typeface="Consolas"/>
              </a:rPr>
              <a:t>) + </a:t>
            </a:r>
            <a:endParaRPr>
              <a:latin typeface="Consolas"/>
              <a:ea typeface="Consolas"/>
              <a:cs typeface="Consolas"/>
              <a:sym typeface="Consolas"/>
            </a:endParaRPr>
          </a:p>
          <a:p>
            <a:pPr indent="0" lvl="0" marL="0" rtl="0" algn="l">
              <a:spcBef>
                <a:spcPts val="0"/>
              </a:spcBef>
              <a:spcAft>
                <a:spcPts val="0"/>
              </a:spcAft>
              <a:buNone/>
            </a:pPr>
            <a:r>
              <a:rPr lang="en">
                <a:solidFill>
                  <a:srgbClr val="FF9900"/>
                </a:solidFill>
                <a:latin typeface="Consolas"/>
                <a:ea typeface="Consolas"/>
                <a:cs typeface="Consolas"/>
                <a:sym typeface="Consolas"/>
              </a:rPr>
              <a:t>geom_point(</a:t>
            </a:r>
            <a:r>
              <a:rPr lang="en">
                <a:solidFill>
                  <a:srgbClr val="FF0000"/>
                </a:solidFill>
                <a:latin typeface="Consolas"/>
                <a:ea typeface="Consolas"/>
                <a:cs typeface="Consolas"/>
                <a:sym typeface="Consolas"/>
              </a:rPr>
              <a:t>aes(x = height, y = weight, color = jedi)</a:t>
            </a:r>
            <a:r>
              <a:rPr lang="en">
                <a:solidFill>
                  <a:srgbClr val="FF9900"/>
                </a:solidFill>
                <a:latin typeface="Consolas"/>
                <a:ea typeface="Consolas"/>
                <a:cs typeface="Consolas"/>
                <a:sym typeface="Consolas"/>
              </a:rPr>
              <a:t>)</a:t>
            </a:r>
            <a:r>
              <a:rPr lang="en">
                <a:latin typeface="Consolas"/>
                <a:ea typeface="Consolas"/>
                <a:cs typeface="Consolas"/>
                <a:sym typeface="Consolas"/>
              </a:rPr>
              <a:t> </a:t>
            </a:r>
            <a:endParaRPr>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omfortaa"/>
              <a:buAutoNum type="arabicPeriod" startAt="3"/>
            </a:pPr>
            <a:r>
              <a:rPr lang="en">
                <a:latin typeface="Comfortaa"/>
                <a:ea typeface="Comfortaa"/>
                <a:cs typeface="Comfortaa"/>
                <a:sym typeface="Comfortaa"/>
              </a:rPr>
              <a:t>Visualizing Data</a:t>
            </a:r>
            <a:endParaRPr>
              <a:latin typeface="Comfortaa"/>
              <a:ea typeface="Comfortaa"/>
              <a:cs typeface="Comfortaa"/>
              <a:sym typeface="Comfortaa"/>
            </a:endParaRPr>
          </a:p>
        </p:txBody>
      </p:sp>
      <p:sp>
        <p:nvSpPr>
          <p:cNvPr id="270" name="Google Shape;270;p39"/>
          <p:cNvSpPr txBox="1"/>
          <p:nvPr>
            <p:ph idx="1" type="body"/>
          </p:nvPr>
        </p:nvSpPr>
        <p:spPr>
          <a:xfrm>
            <a:off x="311700" y="1017725"/>
            <a:ext cx="8091000" cy="5727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nonetheless, there are many base R functions that are well-suited for quick exploratory analyses of data:</a:t>
            </a:r>
            <a:endParaRPr sz="1200">
              <a:solidFill>
                <a:schemeClr val="dk1"/>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chemeClr val="dk1"/>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71" name="Google Shape;271;p39"/>
          <p:cNvPicPr preferRelativeResize="0"/>
          <p:nvPr/>
        </p:nvPicPr>
        <p:blipFill>
          <a:blip r:embed="rId3">
            <a:alphaModFix/>
          </a:blip>
          <a:stretch>
            <a:fillRect/>
          </a:stretch>
        </p:blipFill>
        <p:spPr>
          <a:xfrm>
            <a:off x="3388912" y="1665450"/>
            <a:ext cx="2712000" cy="2712000"/>
          </a:xfrm>
          <a:prstGeom prst="rect">
            <a:avLst/>
          </a:prstGeom>
          <a:noFill/>
          <a:ln>
            <a:noFill/>
          </a:ln>
        </p:spPr>
      </p:pic>
      <p:sp>
        <p:nvSpPr>
          <p:cNvPr id="272" name="Google Shape;272;p39"/>
          <p:cNvSpPr txBox="1"/>
          <p:nvPr/>
        </p:nvSpPr>
        <p:spPr>
          <a:xfrm>
            <a:off x="3388900" y="4377450"/>
            <a:ext cx="32418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nsolas"/>
                <a:ea typeface="Consolas"/>
                <a:cs typeface="Consolas"/>
                <a:sym typeface="Consolas"/>
              </a:rPr>
              <a:t>hist(mtcars$mpg, breaks = 12, col = ‘red’)</a:t>
            </a:r>
            <a:endParaRPr sz="1000">
              <a:latin typeface="Consolas"/>
              <a:ea typeface="Consolas"/>
              <a:cs typeface="Consolas"/>
              <a:sym typeface="Consolas"/>
            </a:endParaRPr>
          </a:p>
        </p:txBody>
      </p:sp>
      <p:sp>
        <p:nvSpPr>
          <p:cNvPr id="273" name="Google Shape;273;p39"/>
          <p:cNvSpPr txBox="1"/>
          <p:nvPr/>
        </p:nvSpPr>
        <p:spPr>
          <a:xfrm>
            <a:off x="226925" y="4362800"/>
            <a:ext cx="32418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plot(wt, mpg, main="Scatterplot Example",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xlab="Car Weight ", ylab="Miles Per Gallon ", pch=19)</a:t>
            </a:r>
            <a:endParaRPr sz="10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274" name="Google Shape;274;p39"/>
          <p:cNvPicPr preferRelativeResize="0"/>
          <p:nvPr/>
        </p:nvPicPr>
        <p:blipFill>
          <a:blip r:embed="rId4">
            <a:alphaModFix/>
          </a:blip>
          <a:stretch>
            <a:fillRect/>
          </a:stretch>
        </p:blipFill>
        <p:spPr>
          <a:xfrm>
            <a:off x="569200" y="1653813"/>
            <a:ext cx="2645576" cy="2645576"/>
          </a:xfrm>
          <a:prstGeom prst="rect">
            <a:avLst/>
          </a:prstGeom>
          <a:noFill/>
          <a:ln>
            <a:noFill/>
          </a:ln>
        </p:spPr>
      </p:pic>
      <p:sp>
        <p:nvSpPr>
          <p:cNvPr id="275" name="Google Shape;275;p39"/>
          <p:cNvSpPr txBox="1"/>
          <p:nvPr/>
        </p:nvSpPr>
        <p:spPr>
          <a:xfrm>
            <a:off x="6468825" y="4362775"/>
            <a:ext cx="2575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boxplot(mpg~cyl,data=mtcars, main="Car </a:t>
            </a:r>
            <a:r>
              <a:rPr lang="en" sz="1000">
                <a:latin typeface="Consolas"/>
                <a:ea typeface="Consolas"/>
                <a:cs typeface="Consolas"/>
                <a:sym typeface="Consolas"/>
              </a:rPr>
              <a:t>Mileage</a:t>
            </a:r>
            <a:r>
              <a:rPr lang="en" sz="1000">
                <a:latin typeface="Consolas"/>
                <a:ea typeface="Consolas"/>
                <a:cs typeface="Consolas"/>
                <a:sym typeface="Consolas"/>
              </a:rPr>
              <a:t> Data", </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latin typeface="Consolas"/>
                <a:ea typeface="Consolas"/>
                <a:cs typeface="Consolas"/>
                <a:sym typeface="Consolas"/>
              </a:rPr>
              <a:t>  	xlab="Number of Cylinders", ylab="Miles Per Gallon")</a:t>
            </a:r>
            <a:endParaRPr sz="10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276" name="Google Shape;276;p39"/>
          <p:cNvPicPr preferRelativeResize="0"/>
          <p:nvPr/>
        </p:nvPicPr>
        <p:blipFill>
          <a:blip r:embed="rId5">
            <a:alphaModFix/>
          </a:blip>
          <a:stretch>
            <a:fillRect/>
          </a:stretch>
        </p:blipFill>
        <p:spPr>
          <a:xfrm>
            <a:off x="6275050" y="1697975"/>
            <a:ext cx="2557251" cy="2557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omfortaa"/>
              <a:buAutoNum type="arabicPeriod" startAt="3"/>
            </a:pPr>
            <a:r>
              <a:rPr lang="en">
                <a:latin typeface="Comfortaa"/>
                <a:ea typeface="Comfortaa"/>
                <a:cs typeface="Comfortaa"/>
                <a:sym typeface="Comfortaa"/>
              </a:rPr>
              <a:t>Visualizing Data</a:t>
            </a:r>
            <a:endParaRPr>
              <a:latin typeface="Comfortaa"/>
              <a:ea typeface="Comfortaa"/>
              <a:cs typeface="Comfortaa"/>
              <a:sym typeface="Comfortaa"/>
            </a:endParaRPr>
          </a:p>
        </p:txBody>
      </p:sp>
      <p:sp>
        <p:nvSpPr>
          <p:cNvPr id="282" name="Google Shape;282;p40"/>
          <p:cNvSpPr txBox="1"/>
          <p:nvPr>
            <p:ph idx="1" type="body"/>
          </p:nvPr>
        </p:nvSpPr>
        <p:spPr>
          <a:xfrm>
            <a:off x="311700" y="1017725"/>
            <a:ext cx="8091000" cy="5727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nonetheless, there are many base R functions that are well-suited for quick exploratory analyses of data:</a:t>
            </a:r>
            <a:endParaRPr sz="1200">
              <a:solidFill>
                <a:schemeClr val="dk1"/>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chemeClr val="dk1"/>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45720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marR="0" rtl="0" algn="l">
              <a:lnSpc>
                <a:spcPct val="115000"/>
              </a:lnSpc>
              <a:spcBef>
                <a:spcPts val="1600"/>
              </a:spcBef>
              <a:spcAft>
                <a:spcPts val="1600"/>
              </a:spcAft>
              <a:buNone/>
            </a:pPr>
            <a:r>
              <a:t/>
            </a:r>
            <a:endParaRPr>
              <a:solidFill>
                <a:srgbClr val="000000"/>
              </a:solidFill>
              <a:latin typeface="Comfortaa"/>
              <a:ea typeface="Comfortaa"/>
              <a:cs typeface="Comfortaa"/>
              <a:sym typeface="Comfortaa"/>
            </a:endParaRPr>
          </a:p>
        </p:txBody>
      </p:sp>
      <p:sp>
        <p:nvSpPr>
          <p:cNvPr id="283" name="Google Shape;283;p40"/>
          <p:cNvSpPr txBox="1"/>
          <p:nvPr/>
        </p:nvSpPr>
        <p:spPr>
          <a:xfrm>
            <a:off x="831600" y="1785925"/>
            <a:ext cx="3398400" cy="17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pairs(~mpg+disp+drat+wt,data=mtcars,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main="Simple Scatterplot Matrix")</a:t>
            </a:r>
            <a:endParaRPr sz="12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pic>
        <p:nvPicPr>
          <p:cNvPr id="284" name="Google Shape;284;p40"/>
          <p:cNvPicPr preferRelativeResize="0"/>
          <p:nvPr/>
        </p:nvPicPr>
        <p:blipFill>
          <a:blip r:embed="rId3">
            <a:alphaModFix/>
          </a:blip>
          <a:stretch>
            <a:fillRect/>
          </a:stretch>
        </p:blipFill>
        <p:spPr>
          <a:xfrm>
            <a:off x="4772575" y="1383500"/>
            <a:ext cx="3677875" cy="3677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Overview &amp; Setup </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Data Types &amp; Data Structures </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Tools for Data Wrangling &amp; Exploratory Data Analysis</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Conducting Statistical Tests</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Discussion, Feedback, &amp; Further Resources</a:t>
            </a:r>
            <a:endParaRPr>
              <a:solidFill>
                <a:srgbClr val="B7B7B7"/>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Overview &amp; Setup </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Data Types &amp; Data Structures </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Tools for Data Wrangling &amp; Exploratory Data Analysis</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Conducting Statistical Tests</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Discussion, Feedback, &amp; Further Resources</a:t>
            </a:r>
            <a:endParaRPr>
              <a:solidFill>
                <a:srgbClr val="B7B7B7"/>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311700" y="25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Conducting Statistical Tests</a:t>
            </a:r>
            <a:endParaRPr>
              <a:latin typeface="Comfortaa"/>
              <a:ea typeface="Comfortaa"/>
              <a:cs typeface="Comfortaa"/>
              <a:sym typeface="Comfortaa"/>
            </a:endParaRPr>
          </a:p>
        </p:txBody>
      </p:sp>
      <p:sp>
        <p:nvSpPr>
          <p:cNvPr id="295" name="Google Shape;295;p42"/>
          <p:cNvSpPr txBox="1"/>
          <p:nvPr>
            <p:ph idx="1" type="body"/>
          </p:nvPr>
        </p:nvSpPr>
        <p:spPr>
          <a:xfrm>
            <a:off x="356925" y="9490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22222"/>
                </a:solidFill>
                <a:highlight>
                  <a:srgbClr val="FFFFFF"/>
                </a:highlight>
                <a:latin typeface="Comfortaa"/>
                <a:ea typeface="Comfortaa"/>
                <a:cs typeface="Comfortaa"/>
                <a:sym typeface="Comfortaa"/>
              </a:rPr>
              <a:t>A </a:t>
            </a:r>
            <a:r>
              <a:rPr b="1" lang="en" sz="1400">
                <a:solidFill>
                  <a:srgbClr val="222222"/>
                </a:solidFill>
                <a:highlight>
                  <a:srgbClr val="FFFFFF"/>
                </a:highlight>
                <a:latin typeface="Comfortaa"/>
                <a:ea typeface="Comfortaa"/>
                <a:cs typeface="Comfortaa"/>
                <a:sym typeface="Comfortaa"/>
              </a:rPr>
              <a:t>statistical test, </a:t>
            </a:r>
            <a:r>
              <a:rPr lang="en" sz="1400">
                <a:solidFill>
                  <a:srgbClr val="222222"/>
                </a:solidFill>
                <a:highlight>
                  <a:srgbClr val="FFFFFF"/>
                </a:highlight>
                <a:latin typeface="Comfortaa"/>
                <a:ea typeface="Comfortaa"/>
                <a:cs typeface="Comfortaa"/>
                <a:sym typeface="Comfortaa"/>
              </a:rPr>
              <a:t>or </a:t>
            </a:r>
            <a:r>
              <a:rPr b="1" lang="en" sz="1400">
                <a:solidFill>
                  <a:srgbClr val="222222"/>
                </a:solidFill>
                <a:highlight>
                  <a:srgbClr val="FFFFFF"/>
                </a:highlight>
                <a:latin typeface="Comfortaa"/>
                <a:ea typeface="Comfortaa"/>
                <a:cs typeface="Comfortaa"/>
                <a:sym typeface="Comfortaa"/>
              </a:rPr>
              <a:t>hypothesis test,</a:t>
            </a:r>
            <a:r>
              <a:rPr lang="en" sz="1400">
                <a:solidFill>
                  <a:srgbClr val="222222"/>
                </a:solidFill>
                <a:highlight>
                  <a:srgbClr val="FFFFFF"/>
                </a:highlight>
                <a:latin typeface="Comfortaa"/>
                <a:ea typeface="Comfortaa"/>
                <a:cs typeface="Comfortaa"/>
                <a:sym typeface="Comfortaa"/>
              </a:rPr>
              <a:t> provides a mechanism for making quantitative decisions about a process. The intent is to determine whether there is enough evidence to "reject" a hypothesis, or theory, about the process. We call this the null hypothesis. </a:t>
            </a:r>
            <a:endParaRPr sz="1400">
              <a:solidFill>
                <a:srgbClr val="222222"/>
              </a:solidFill>
              <a:highlight>
                <a:srgbClr val="FFFFFF"/>
              </a:highlight>
              <a:latin typeface="Comfortaa"/>
              <a:ea typeface="Comfortaa"/>
              <a:cs typeface="Comfortaa"/>
              <a:sym typeface="Comfortaa"/>
            </a:endParaRPr>
          </a:p>
          <a:p>
            <a:pPr indent="0" lvl="0" marL="0" rtl="0" algn="l">
              <a:spcBef>
                <a:spcPts val="1600"/>
              </a:spcBef>
              <a:spcAft>
                <a:spcPts val="0"/>
              </a:spcAft>
              <a:buNone/>
            </a:pPr>
            <a:r>
              <a:rPr lang="en" sz="1400" u="sng">
                <a:solidFill>
                  <a:srgbClr val="222222"/>
                </a:solidFill>
                <a:highlight>
                  <a:srgbClr val="FFFFFF"/>
                </a:highlight>
                <a:latin typeface="Comfortaa"/>
                <a:ea typeface="Comfortaa"/>
                <a:cs typeface="Comfortaa"/>
                <a:sym typeface="Comfortaa"/>
              </a:rPr>
              <a:t>Steps:</a:t>
            </a:r>
            <a:endParaRPr sz="1400" u="sng">
              <a:solidFill>
                <a:srgbClr val="222222"/>
              </a:solidFill>
              <a:highlight>
                <a:srgbClr val="FFFFFF"/>
              </a:highlight>
              <a:latin typeface="Comfortaa"/>
              <a:ea typeface="Comfortaa"/>
              <a:cs typeface="Comfortaa"/>
              <a:sym typeface="Comfortaa"/>
            </a:endParaRPr>
          </a:p>
          <a:p>
            <a:pPr indent="-317500" lvl="0" marL="457200" rtl="0" algn="l">
              <a:spcBef>
                <a:spcPts val="1600"/>
              </a:spcBef>
              <a:spcAft>
                <a:spcPts val="0"/>
              </a:spcAft>
              <a:buClr>
                <a:srgbClr val="222222"/>
              </a:buClr>
              <a:buSzPts val="1400"/>
              <a:buFont typeface="Comfortaa"/>
              <a:buAutoNum type="arabicPeriod"/>
            </a:pPr>
            <a:r>
              <a:rPr lang="en" sz="1400">
                <a:solidFill>
                  <a:srgbClr val="222222"/>
                </a:solidFill>
                <a:highlight>
                  <a:srgbClr val="FFFFFF"/>
                </a:highlight>
                <a:latin typeface="Comfortaa"/>
                <a:ea typeface="Comfortaa"/>
                <a:cs typeface="Comfortaa"/>
                <a:sym typeface="Comfortaa"/>
              </a:rPr>
              <a:t>Understand the study / experiment, and determine which hypothesis test to use</a:t>
            </a:r>
            <a:endParaRPr sz="14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Clr>
                <a:srgbClr val="222222"/>
              </a:buClr>
              <a:buSzPts val="1400"/>
              <a:buFont typeface="Comfortaa"/>
              <a:buAutoNum type="arabicPeriod"/>
            </a:pPr>
            <a:r>
              <a:rPr lang="en" sz="1400">
                <a:solidFill>
                  <a:srgbClr val="222222"/>
                </a:solidFill>
                <a:highlight>
                  <a:srgbClr val="FFFFFF"/>
                </a:highlight>
                <a:latin typeface="Comfortaa"/>
                <a:ea typeface="Comfortaa"/>
                <a:cs typeface="Comfortaa"/>
                <a:sym typeface="Comfortaa"/>
              </a:rPr>
              <a:t>State the null hypothesis and alternative hypothesis</a:t>
            </a:r>
            <a:endParaRPr sz="14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Clr>
                <a:srgbClr val="222222"/>
              </a:buClr>
              <a:buSzPts val="1400"/>
              <a:buFont typeface="Comfortaa"/>
              <a:buAutoNum type="arabicPeriod"/>
            </a:pPr>
            <a:r>
              <a:rPr lang="en" sz="1400">
                <a:solidFill>
                  <a:srgbClr val="222222"/>
                </a:solidFill>
                <a:highlight>
                  <a:srgbClr val="FFFFFF"/>
                </a:highlight>
                <a:latin typeface="Comfortaa"/>
                <a:ea typeface="Comfortaa"/>
                <a:cs typeface="Comfortaa"/>
                <a:sym typeface="Comfortaa"/>
              </a:rPr>
              <a:t>Determine / calculate parameters appropriate for the test</a:t>
            </a:r>
            <a:endParaRPr sz="14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Clr>
                <a:srgbClr val="222222"/>
              </a:buClr>
              <a:buSzPts val="1400"/>
              <a:buFont typeface="Comfortaa"/>
              <a:buAutoNum type="arabicPeriod"/>
            </a:pPr>
            <a:r>
              <a:rPr lang="en" sz="1400">
                <a:solidFill>
                  <a:srgbClr val="222222"/>
                </a:solidFill>
                <a:highlight>
                  <a:srgbClr val="FFFFFF"/>
                </a:highlight>
                <a:latin typeface="Comfortaa"/>
                <a:ea typeface="Comfortaa"/>
                <a:cs typeface="Comfortaa"/>
                <a:sym typeface="Comfortaa"/>
              </a:rPr>
              <a:t>Calculate the test statistic</a:t>
            </a:r>
            <a:endParaRPr sz="14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Clr>
                <a:srgbClr val="222222"/>
              </a:buClr>
              <a:buSzPts val="1400"/>
              <a:buFont typeface="Comfortaa"/>
              <a:buAutoNum type="arabicPeriod"/>
            </a:pPr>
            <a:r>
              <a:rPr lang="en" sz="1400">
                <a:solidFill>
                  <a:srgbClr val="222222"/>
                </a:solidFill>
                <a:highlight>
                  <a:srgbClr val="FFFFFF"/>
                </a:highlight>
                <a:latin typeface="Comfortaa"/>
                <a:ea typeface="Comfortaa"/>
                <a:cs typeface="Comfortaa"/>
                <a:sym typeface="Comfortaa"/>
              </a:rPr>
              <a:t>Find the critical value from the appropriate distribution table</a:t>
            </a:r>
            <a:endParaRPr sz="14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Clr>
                <a:srgbClr val="222222"/>
              </a:buClr>
              <a:buSzPts val="1400"/>
              <a:buFont typeface="Comfortaa"/>
              <a:buAutoNum type="arabicPeriod"/>
            </a:pPr>
            <a:r>
              <a:rPr lang="en" sz="1400">
                <a:solidFill>
                  <a:srgbClr val="222222"/>
                </a:solidFill>
                <a:highlight>
                  <a:srgbClr val="FFFFFF"/>
                </a:highlight>
                <a:latin typeface="Comfortaa"/>
                <a:ea typeface="Comfortaa"/>
                <a:cs typeface="Comfortaa"/>
                <a:sym typeface="Comfortaa"/>
              </a:rPr>
              <a:t>Compare the test statistic and the critical value ; this will result in our conclusion on whether we reject or fail to reject the null hypothesis                 </a:t>
            </a:r>
            <a:endParaRPr sz="1400">
              <a:solidFill>
                <a:srgbClr val="222222"/>
              </a:solidFill>
              <a:highlight>
                <a:srgbClr val="FFFFFF"/>
              </a:highlight>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Conducting </a:t>
            </a:r>
            <a:r>
              <a:rPr lang="en">
                <a:latin typeface="Comfortaa"/>
                <a:ea typeface="Comfortaa"/>
                <a:cs typeface="Comfortaa"/>
                <a:sym typeface="Comfortaa"/>
              </a:rPr>
              <a:t>Statistical Tests </a:t>
            </a:r>
            <a:endParaRPr>
              <a:latin typeface="Comfortaa"/>
              <a:ea typeface="Comfortaa"/>
              <a:cs typeface="Comfortaa"/>
              <a:sym typeface="Comfortaa"/>
            </a:endParaRPr>
          </a:p>
        </p:txBody>
      </p:sp>
      <p:sp>
        <p:nvSpPr>
          <p:cNvPr id="301" name="Google Shape;30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Comfortaa"/>
                <a:ea typeface="Comfortaa"/>
                <a:cs typeface="Comfortaa"/>
                <a:sym typeface="Comfortaa"/>
              </a:rPr>
              <a:t>There are four common statistical tests that can be easily implemented in R :</a:t>
            </a:r>
            <a:endParaRPr>
              <a:solidFill>
                <a:srgbClr val="222222"/>
              </a:solidFill>
              <a:highlight>
                <a:srgbClr val="FFFFFF"/>
              </a:highlight>
              <a:latin typeface="Comfortaa"/>
              <a:ea typeface="Comfortaa"/>
              <a:cs typeface="Comfortaa"/>
              <a:sym typeface="Comfortaa"/>
            </a:endParaRPr>
          </a:p>
          <a:p>
            <a:pPr indent="-342900" lvl="0" marL="457200" rtl="0" algn="l">
              <a:spcBef>
                <a:spcPts val="1600"/>
              </a:spcBef>
              <a:spcAft>
                <a:spcPts val="0"/>
              </a:spcAft>
              <a:buClr>
                <a:srgbClr val="222222"/>
              </a:buClr>
              <a:buSzPts val="1800"/>
              <a:buFont typeface="Comfortaa"/>
              <a:buAutoNum type="arabicPeriod"/>
            </a:pPr>
            <a:r>
              <a:rPr lang="en">
                <a:solidFill>
                  <a:srgbClr val="222222"/>
                </a:solidFill>
                <a:highlight>
                  <a:srgbClr val="FFFFFF"/>
                </a:highlight>
                <a:latin typeface="Comfortaa"/>
                <a:ea typeface="Comfortaa"/>
                <a:cs typeface="Comfortaa"/>
                <a:sym typeface="Comfortaa"/>
              </a:rPr>
              <a:t>Z-test</a:t>
            </a:r>
            <a:endParaRPr>
              <a:solidFill>
                <a:srgbClr val="222222"/>
              </a:solidFill>
              <a:highlight>
                <a:srgbClr val="FFFFFF"/>
              </a:highlight>
              <a:latin typeface="Comfortaa"/>
              <a:ea typeface="Comfortaa"/>
              <a:cs typeface="Comfortaa"/>
              <a:sym typeface="Comfortaa"/>
            </a:endParaRPr>
          </a:p>
          <a:p>
            <a:pPr indent="-342900" lvl="0" marL="457200" rtl="0" algn="l">
              <a:spcBef>
                <a:spcPts val="0"/>
              </a:spcBef>
              <a:spcAft>
                <a:spcPts val="0"/>
              </a:spcAft>
              <a:buClr>
                <a:srgbClr val="222222"/>
              </a:buClr>
              <a:buSzPts val="1800"/>
              <a:buFont typeface="Comfortaa"/>
              <a:buAutoNum type="arabicPeriod"/>
            </a:pPr>
            <a:r>
              <a:rPr lang="en">
                <a:solidFill>
                  <a:srgbClr val="222222"/>
                </a:solidFill>
                <a:highlight>
                  <a:srgbClr val="FFFFFF"/>
                </a:highlight>
                <a:latin typeface="Comfortaa"/>
                <a:ea typeface="Comfortaa"/>
                <a:cs typeface="Comfortaa"/>
                <a:sym typeface="Comfortaa"/>
              </a:rPr>
              <a:t>T-test</a:t>
            </a:r>
            <a:endParaRPr>
              <a:solidFill>
                <a:srgbClr val="222222"/>
              </a:solidFill>
              <a:highlight>
                <a:srgbClr val="FFFFFF"/>
              </a:highlight>
              <a:latin typeface="Comfortaa"/>
              <a:ea typeface="Comfortaa"/>
              <a:cs typeface="Comfortaa"/>
              <a:sym typeface="Comfortaa"/>
            </a:endParaRPr>
          </a:p>
          <a:p>
            <a:pPr indent="-342900" lvl="0" marL="457200" rtl="0" algn="l">
              <a:spcBef>
                <a:spcPts val="0"/>
              </a:spcBef>
              <a:spcAft>
                <a:spcPts val="0"/>
              </a:spcAft>
              <a:buClr>
                <a:srgbClr val="222222"/>
              </a:buClr>
              <a:buSzPts val="1800"/>
              <a:buFont typeface="Comfortaa"/>
              <a:buAutoNum type="arabicPeriod"/>
            </a:pPr>
            <a:r>
              <a:rPr lang="en">
                <a:solidFill>
                  <a:srgbClr val="222222"/>
                </a:solidFill>
                <a:highlight>
                  <a:srgbClr val="FFFFFF"/>
                </a:highlight>
                <a:latin typeface="Comfortaa"/>
                <a:ea typeface="Comfortaa"/>
                <a:cs typeface="Comfortaa"/>
                <a:sym typeface="Comfortaa"/>
              </a:rPr>
              <a:t>ANOVA </a:t>
            </a:r>
            <a:endParaRPr>
              <a:solidFill>
                <a:srgbClr val="222222"/>
              </a:solidFill>
              <a:highlight>
                <a:srgbClr val="FFFFFF"/>
              </a:highlight>
              <a:latin typeface="Comfortaa"/>
              <a:ea typeface="Comfortaa"/>
              <a:cs typeface="Comfortaa"/>
              <a:sym typeface="Comfortaa"/>
            </a:endParaRPr>
          </a:p>
          <a:p>
            <a:pPr indent="-342900" lvl="0" marL="457200" rtl="0" algn="l">
              <a:spcBef>
                <a:spcPts val="0"/>
              </a:spcBef>
              <a:spcAft>
                <a:spcPts val="0"/>
              </a:spcAft>
              <a:buClr>
                <a:srgbClr val="222222"/>
              </a:buClr>
              <a:buSzPts val="1800"/>
              <a:buFont typeface="Comfortaa"/>
              <a:buAutoNum type="arabicPeriod"/>
            </a:pPr>
            <a:r>
              <a:rPr lang="en">
                <a:solidFill>
                  <a:srgbClr val="222222"/>
                </a:solidFill>
                <a:highlight>
                  <a:srgbClr val="FFFFFF"/>
                </a:highlight>
                <a:latin typeface="Comfortaa"/>
                <a:ea typeface="Comfortaa"/>
                <a:cs typeface="Comfortaa"/>
                <a:sym typeface="Comfortaa"/>
              </a:rPr>
              <a:t>Chi-Square </a:t>
            </a:r>
            <a:endParaRPr>
              <a:solidFill>
                <a:srgbClr val="222222"/>
              </a:solidFill>
              <a:highlight>
                <a:srgbClr val="FFFFFF"/>
              </a:highlight>
              <a:latin typeface="Comfortaa"/>
              <a:ea typeface="Comfortaa"/>
              <a:cs typeface="Comfortaa"/>
              <a:sym typeface="Comfortaa"/>
            </a:endParaRPr>
          </a:p>
        </p:txBody>
      </p:sp>
      <p:pic>
        <p:nvPicPr>
          <p:cNvPr id="302" name="Google Shape;302;p43"/>
          <p:cNvPicPr preferRelativeResize="0"/>
          <p:nvPr/>
        </p:nvPicPr>
        <p:blipFill>
          <a:blip r:embed="rId3">
            <a:alphaModFix/>
          </a:blip>
          <a:stretch>
            <a:fillRect/>
          </a:stretch>
        </p:blipFill>
        <p:spPr>
          <a:xfrm>
            <a:off x="3693175" y="1899150"/>
            <a:ext cx="5139124" cy="2442825"/>
          </a:xfrm>
          <a:prstGeom prst="rect">
            <a:avLst/>
          </a:prstGeom>
          <a:noFill/>
          <a:ln>
            <a:noFill/>
          </a:ln>
        </p:spPr>
      </p:pic>
      <p:cxnSp>
        <p:nvCxnSpPr>
          <p:cNvPr id="303" name="Google Shape;303;p43"/>
          <p:cNvCxnSpPr/>
          <p:nvPr/>
        </p:nvCxnSpPr>
        <p:spPr>
          <a:xfrm rot="10800000">
            <a:off x="5313050" y="2181625"/>
            <a:ext cx="0" cy="1368600"/>
          </a:xfrm>
          <a:prstGeom prst="straightConnector1">
            <a:avLst/>
          </a:prstGeom>
          <a:noFill/>
          <a:ln cap="flat" cmpd="sng" w="28575">
            <a:solidFill>
              <a:srgbClr val="FF0000"/>
            </a:solidFill>
            <a:prstDash val="solid"/>
            <a:round/>
            <a:headEnd len="med" w="med" type="none"/>
            <a:tailEnd len="med" w="med" type="none"/>
          </a:ln>
        </p:spPr>
      </p:cxnSp>
      <p:cxnSp>
        <p:nvCxnSpPr>
          <p:cNvPr id="304" name="Google Shape;304;p43"/>
          <p:cNvCxnSpPr/>
          <p:nvPr/>
        </p:nvCxnSpPr>
        <p:spPr>
          <a:xfrm rot="10800000">
            <a:off x="7579375" y="2232300"/>
            <a:ext cx="0" cy="1368600"/>
          </a:xfrm>
          <a:prstGeom prst="straightConnector1">
            <a:avLst/>
          </a:prstGeom>
          <a:noFill/>
          <a:ln cap="flat" cmpd="sng" w="28575">
            <a:solidFill>
              <a:srgbClr val="FF0000"/>
            </a:solidFill>
            <a:prstDash val="solid"/>
            <a:round/>
            <a:headEnd len="med" w="med" type="none"/>
            <a:tailEnd len="med" w="med" type="none"/>
          </a:ln>
        </p:spPr>
      </p:cxnSp>
      <p:sp>
        <p:nvSpPr>
          <p:cNvPr id="305" name="Google Shape;305;p43"/>
          <p:cNvSpPr txBox="1"/>
          <p:nvPr/>
        </p:nvSpPr>
        <p:spPr>
          <a:xfrm>
            <a:off x="4572000" y="2351250"/>
            <a:ext cx="7575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00"/>
                </a:solidFill>
              </a:rPr>
              <a:t>REJECT</a:t>
            </a:r>
            <a:endParaRPr b="1" sz="1000">
              <a:solidFill>
                <a:srgbClr val="FF0000"/>
              </a:solidFill>
            </a:endParaRPr>
          </a:p>
        </p:txBody>
      </p:sp>
      <p:sp>
        <p:nvSpPr>
          <p:cNvPr id="306" name="Google Shape;306;p43"/>
          <p:cNvSpPr txBox="1"/>
          <p:nvPr/>
        </p:nvSpPr>
        <p:spPr>
          <a:xfrm>
            <a:off x="7647225" y="2351250"/>
            <a:ext cx="7575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00"/>
                </a:solidFill>
              </a:rPr>
              <a:t>REJECT</a:t>
            </a:r>
            <a:endParaRPr b="1" sz="1000">
              <a:solidFill>
                <a:srgbClr val="FF0000"/>
              </a:solidFill>
            </a:endParaRPr>
          </a:p>
        </p:txBody>
      </p:sp>
      <p:sp>
        <p:nvSpPr>
          <p:cNvPr id="307" name="Google Shape;307;p43"/>
          <p:cNvSpPr txBox="1"/>
          <p:nvPr/>
        </p:nvSpPr>
        <p:spPr>
          <a:xfrm>
            <a:off x="4342200" y="3275850"/>
            <a:ext cx="4596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CC0000"/>
                </a:solidFill>
              </a:rPr>
              <a:t>α</a:t>
            </a:r>
            <a:r>
              <a:rPr b="1" lang="en" sz="1200">
                <a:solidFill>
                  <a:srgbClr val="CC0000"/>
                </a:solidFill>
              </a:rPr>
              <a:t> =</a:t>
            </a:r>
            <a:endParaRPr b="1" sz="1200">
              <a:solidFill>
                <a:srgbClr val="CC0000"/>
              </a:solidFill>
            </a:endParaRPr>
          </a:p>
        </p:txBody>
      </p:sp>
      <p:sp>
        <p:nvSpPr>
          <p:cNvPr id="308" name="Google Shape;308;p43"/>
          <p:cNvSpPr txBox="1"/>
          <p:nvPr/>
        </p:nvSpPr>
        <p:spPr>
          <a:xfrm>
            <a:off x="8082300" y="3275850"/>
            <a:ext cx="4596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0000"/>
                </a:solidFill>
              </a:rPr>
              <a:t>=</a:t>
            </a:r>
            <a:r>
              <a:rPr b="1" lang="en" sz="1200">
                <a:solidFill>
                  <a:srgbClr val="CC0000"/>
                </a:solidFill>
              </a:rPr>
              <a:t>α </a:t>
            </a:r>
            <a:endParaRPr b="1" sz="1200">
              <a:solidFill>
                <a:srgbClr val="CC0000"/>
              </a:solidFill>
            </a:endParaRPr>
          </a:p>
        </p:txBody>
      </p:sp>
      <p:sp>
        <p:nvSpPr>
          <p:cNvPr id="309" name="Google Shape;309;p43"/>
          <p:cNvSpPr/>
          <p:nvPr/>
        </p:nvSpPr>
        <p:spPr>
          <a:xfrm>
            <a:off x="4985450" y="4037225"/>
            <a:ext cx="2916600" cy="29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311700" y="18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Z-test</a:t>
            </a:r>
            <a:endParaRPr>
              <a:latin typeface="Comfortaa"/>
              <a:ea typeface="Comfortaa"/>
              <a:cs typeface="Comfortaa"/>
              <a:sym typeface="Comfortaa"/>
            </a:endParaRPr>
          </a:p>
        </p:txBody>
      </p:sp>
      <p:sp>
        <p:nvSpPr>
          <p:cNvPr id="315" name="Google Shape;315;p44"/>
          <p:cNvSpPr txBox="1"/>
          <p:nvPr>
            <p:ph idx="1" type="body"/>
          </p:nvPr>
        </p:nvSpPr>
        <p:spPr>
          <a:xfrm>
            <a:off x="311700" y="890275"/>
            <a:ext cx="8520600" cy="949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Comfortaa"/>
              <a:buChar char="●"/>
            </a:pPr>
            <a:r>
              <a:rPr b="1" lang="en" sz="1600">
                <a:solidFill>
                  <a:srgbClr val="000000"/>
                </a:solidFill>
                <a:latin typeface="Comfortaa"/>
                <a:ea typeface="Comfortaa"/>
                <a:cs typeface="Comfortaa"/>
                <a:sym typeface="Comfortaa"/>
              </a:rPr>
              <a:t>Parametric test</a:t>
            </a:r>
            <a:r>
              <a:rPr lang="en" sz="1600">
                <a:solidFill>
                  <a:srgbClr val="000000"/>
                </a:solidFill>
                <a:latin typeface="Comfortaa"/>
                <a:ea typeface="Comfortaa"/>
                <a:cs typeface="Comfortaa"/>
                <a:sym typeface="Comfortaa"/>
              </a:rPr>
              <a:t> (assumes a normal distribution)</a:t>
            </a:r>
            <a:endParaRPr sz="1600">
              <a:solidFill>
                <a:srgbClr val="000000"/>
              </a:solidFill>
              <a:latin typeface="Comfortaa"/>
              <a:ea typeface="Comfortaa"/>
              <a:cs typeface="Comfortaa"/>
              <a:sym typeface="Comfortaa"/>
            </a:endParaRPr>
          </a:p>
          <a:p>
            <a:pPr indent="-330200" lvl="0" marL="457200" rtl="0" algn="l">
              <a:spcBef>
                <a:spcPts val="0"/>
              </a:spcBef>
              <a:spcAft>
                <a:spcPts val="0"/>
              </a:spcAft>
              <a:buClr>
                <a:srgbClr val="000000"/>
              </a:buClr>
              <a:buSzPts val="1600"/>
              <a:buFont typeface="Comfortaa"/>
              <a:buChar char="●"/>
            </a:pPr>
            <a:r>
              <a:rPr lang="en" sz="1600">
                <a:solidFill>
                  <a:srgbClr val="000000"/>
                </a:solidFill>
                <a:latin typeface="Comfortaa"/>
                <a:ea typeface="Comfortaa"/>
                <a:cs typeface="Comfortaa"/>
                <a:sym typeface="Comfortaa"/>
              </a:rPr>
              <a:t>Sample size is large (n &gt; 30), population standard deviation may or may not be known</a:t>
            </a:r>
            <a:endParaRPr sz="1600">
              <a:solidFill>
                <a:srgbClr val="000000"/>
              </a:solidFill>
              <a:latin typeface="Comfortaa"/>
              <a:ea typeface="Comfortaa"/>
              <a:cs typeface="Comfortaa"/>
              <a:sym typeface="Comfortaa"/>
            </a:endParaRPr>
          </a:p>
          <a:p>
            <a:pPr indent="-330200" lvl="0" marL="457200" rtl="0" algn="l">
              <a:spcBef>
                <a:spcPts val="0"/>
              </a:spcBef>
              <a:spcAft>
                <a:spcPts val="0"/>
              </a:spcAft>
              <a:buClr>
                <a:srgbClr val="000000"/>
              </a:buClr>
              <a:buSzPts val="1600"/>
              <a:buFont typeface="Comfortaa"/>
              <a:buChar char="●"/>
            </a:pPr>
            <a:r>
              <a:rPr lang="en" sz="1600">
                <a:solidFill>
                  <a:srgbClr val="000000"/>
                </a:solidFill>
                <a:latin typeface="Comfortaa"/>
                <a:ea typeface="Comfortaa"/>
                <a:cs typeface="Comfortaa"/>
                <a:sym typeface="Comfortaa"/>
              </a:rPr>
              <a:t>Asks what is the probability of getting a certain sample mean</a:t>
            </a:r>
            <a:endParaRPr sz="1600">
              <a:solidFill>
                <a:srgbClr val="444444"/>
              </a:solidFill>
            </a:endParaRPr>
          </a:p>
          <a:p>
            <a:pPr indent="-330200" lvl="0" marL="457200" rtl="0" algn="l">
              <a:lnSpc>
                <a:spcPct val="100000"/>
              </a:lnSpc>
              <a:spcBef>
                <a:spcPts val="0"/>
              </a:spcBef>
              <a:spcAft>
                <a:spcPts val="0"/>
              </a:spcAft>
              <a:buClr>
                <a:srgbClr val="000000"/>
              </a:buClr>
              <a:buSzPts val="1600"/>
              <a:buFont typeface="Comfortaa"/>
              <a:buChar char="●"/>
            </a:pPr>
            <a:r>
              <a:rPr lang="en" sz="1600">
                <a:solidFill>
                  <a:srgbClr val="2B2B2B"/>
                </a:solidFill>
                <a:highlight>
                  <a:srgbClr val="FFFFFF"/>
                </a:highlight>
                <a:latin typeface="Comfortaa"/>
                <a:ea typeface="Comfortaa"/>
                <a:cs typeface="Comfortaa"/>
                <a:sym typeface="Comfortaa"/>
              </a:rPr>
              <a:t>The z-test uses z-scores and a normal distribution to determine the probability that the sample mean is drawn randomly from a known population </a:t>
            </a:r>
            <a:endParaRPr sz="1600">
              <a:solidFill>
                <a:srgbClr val="000000"/>
              </a:solidFill>
              <a:latin typeface="Comfortaa"/>
              <a:ea typeface="Comfortaa"/>
              <a:cs typeface="Comfortaa"/>
              <a:sym typeface="Comfortaa"/>
            </a:endParaRPr>
          </a:p>
        </p:txBody>
      </p:sp>
      <p:sp>
        <p:nvSpPr>
          <p:cNvPr id="316" name="Google Shape;316;p44"/>
          <p:cNvSpPr txBox="1"/>
          <p:nvPr/>
        </p:nvSpPr>
        <p:spPr>
          <a:xfrm>
            <a:off x="1238650" y="3080475"/>
            <a:ext cx="6538800" cy="13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Hypotheses -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b="1" lang="en">
                <a:latin typeface="Comfortaa"/>
                <a:ea typeface="Comfortaa"/>
                <a:cs typeface="Comfortaa"/>
                <a:sym typeface="Comfortaa"/>
              </a:rPr>
              <a:t>Null:</a:t>
            </a:r>
            <a:r>
              <a:rPr lang="en">
                <a:latin typeface="Comfortaa"/>
                <a:ea typeface="Comfortaa"/>
                <a:cs typeface="Comfortaa"/>
                <a:sym typeface="Comfortaa"/>
              </a:rPr>
              <a:t> </a:t>
            </a:r>
            <a:r>
              <a:rPr lang="en">
                <a:solidFill>
                  <a:srgbClr val="444444"/>
                </a:solidFill>
                <a:latin typeface="Comfortaa"/>
                <a:ea typeface="Comfortaa"/>
                <a:cs typeface="Comfortaa"/>
                <a:sym typeface="Comfortaa"/>
              </a:rPr>
              <a:t>There is no statistically significant difference between the sample mean and the population mean.</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b="1" lang="en">
                <a:latin typeface="Comfortaa"/>
                <a:ea typeface="Comfortaa"/>
                <a:cs typeface="Comfortaa"/>
                <a:sym typeface="Comfortaa"/>
              </a:rPr>
              <a:t>Alternative: </a:t>
            </a:r>
            <a:r>
              <a:rPr lang="en">
                <a:solidFill>
                  <a:srgbClr val="444444"/>
                </a:solidFill>
                <a:latin typeface="Comfortaa"/>
                <a:ea typeface="Comfortaa"/>
                <a:cs typeface="Comfortaa"/>
                <a:sym typeface="Comfortaa"/>
              </a:rPr>
              <a:t>There is a statistically significant difference between the sample mean and the population mean. </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lang="en">
                <a:solidFill>
                  <a:schemeClr val="dk1"/>
                </a:solidFill>
                <a:latin typeface="Comfortaa"/>
                <a:ea typeface="Comfortaa"/>
                <a:cs typeface="Comfortaa"/>
                <a:sym typeface="Comfortaa"/>
              </a:rPr>
              <a:t>		</a:t>
            </a:r>
            <a:endParaRPr>
              <a:latin typeface="Comfortaa"/>
              <a:ea typeface="Comfortaa"/>
              <a:cs typeface="Comfortaa"/>
              <a:sym typeface="Comforta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311700" y="35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Z-test</a:t>
            </a:r>
            <a:endParaRPr>
              <a:latin typeface="Comfortaa"/>
              <a:ea typeface="Comfortaa"/>
              <a:cs typeface="Comfortaa"/>
              <a:sym typeface="Comfortaa"/>
            </a:endParaRPr>
          </a:p>
        </p:txBody>
      </p:sp>
      <p:sp>
        <p:nvSpPr>
          <p:cNvPr id="322" name="Google Shape;322;p45"/>
          <p:cNvSpPr txBox="1"/>
          <p:nvPr/>
        </p:nvSpPr>
        <p:spPr>
          <a:xfrm>
            <a:off x="6420900" y="1225750"/>
            <a:ext cx="2554800" cy="125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Our z test statistic is 0.32</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According to the table, P(z&lt;0.32) = 0.6255</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Therefore, P(z&gt;=0.32)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 1 - 0.6255 = 0.3725</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23" name="Google Shape;323;p45"/>
          <p:cNvPicPr preferRelativeResize="0"/>
          <p:nvPr/>
        </p:nvPicPr>
        <p:blipFill>
          <a:blip r:embed="rId3">
            <a:alphaModFix/>
          </a:blip>
          <a:stretch>
            <a:fillRect/>
          </a:stretch>
        </p:blipFill>
        <p:spPr>
          <a:xfrm>
            <a:off x="6335695" y="3193475"/>
            <a:ext cx="2496606" cy="980450"/>
          </a:xfrm>
          <a:prstGeom prst="rect">
            <a:avLst/>
          </a:prstGeom>
          <a:noFill/>
          <a:ln>
            <a:noFill/>
          </a:ln>
        </p:spPr>
      </p:pic>
      <p:pic>
        <p:nvPicPr>
          <p:cNvPr id="324" name="Google Shape;324;p45"/>
          <p:cNvPicPr preferRelativeResize="0"/>
          <p:nvPr/>
        </p:nvPicPr>
        <p:blipFill>
          <a:blip r:embed="rId4">
            <a:alphaModFix/>
          </a:blip>
          <a:stretch>
            <a:fillRect/>
          </a:stretch>
        </p:blipFill>
        <p:spPr>
          <a:xfrm>
            <a:off x="594325" y="1191075"/>
            <a:ext cx="4351090" cy="1324250"/>
          </a:xfrm>
          <a:prstGeom prst="rect">
            <a:avLst/>
          </a:prstGeom>
          <a:noFill/>
          <a:ln>
            <a:noFill/>
          </a:ln>
        </p:spPr>
      </p:pic>
      <p:pic>
        <p:nvPicPr>
          <p:cNvPr id="325" name="Google Shape;325;p45"/>
          <p:cNvPicPr preferRelativeResize="0"/>
          <p:nvPr/>
        </p:nvPicPr>
        <p:blipFill>
          <a:blip r:embed="rId5">
            <a:alphaModFix/>
          </a:blip>
          <a:stretch>
            <a:fillRect/>
          </a:stretch>
        </p:blipFill>
        <p:spPr>
          <a:xfrm>
            <a:off x="0" y="2515325"/>
            <a:ext cx="6081775" cy="1482250"/>
          </a:xfrm>
          <a:prstGeom prst="rect">
            <a:avLst/>
          </a:prstGeom>
          <a:noFill/>
          <a:ln>
            <a:noFill/>
          </a:ln>
        </p:spPr>
      </p:pic>
      <p:pic>
        <p:nvPicPr>
          <p:cNvPr id="326" name="Google Shape;326;p45"/>
          <p:cNvPicPr preferRelativeResize="0"/>
          <p:nvPr/>
        </p:nvPicPr>
        <p:blipFill>
          <a:blip r:embed="rId6">
            <a:alphaModFix/>
          </a:blip>
          <a:stretch>
            <a:fillRect/>
          </a:stretch>
        </p:blipFill>
        <p:spPr>
          <a:xfrm>
            <a:off x="7631987" y="67500"/>
            <a:ext cx="1431025" cy="101448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Z-test Example</a:t>
            </a:r>
            <a:endParaRPr>
              <a:latin typeface="Comfortaa"/>
              <a:ea typeface="Comfortaa"/>
              <a:cs typeface="Comfortaa"/>
              <a:sym typeface="Comfortaa"/>
            </a:endParaRPr>
          </a:p>
        </p:txBody>
      </p:sp>
      <p:sp>
        <p:nvSpPr>
          <p:cNvPr id="332" name="Google Shape;332;p46"/>
          <p:cNvSpPr txBox="1"/>
          <p:nvPr/>
        </p:nvSpPr>
        <p:spPr>
          <a:xfrm>
            <a:off x="158050" y="1091925"/>
            <a:ext cx="4683900" cy="16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Problem Statement:</a:t>
            </a:r>
            <a:endParaRPr u="sng">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latin typeface="Comfortaa"/>
                <a:ea typeface="Comfortaa"/>
                <a:cs typeface="Comfortaa"/>
                <a:sym typeface="Comfortaa"/>
              </a:rPr>
              <a:t>Data represents the heights of 100 children from Hong Kong. We sample 50 from the population of their height (in inches) and weight (in pounds). We want to know if the sample of the children's heights are significantly different from the height of the population.  </a:t>
            </a:r>
            <a:endParaRPr>
              <a:latin typeface="Comfortaa"/>
              <a:ea typeface="Comfortaa"/>
              <a:cs typeface="Comfortaa"/>
              <a:sym typeface="Comfortaa"/>
            </a:endParaRPr>
          </a:p>
          <a:p>
            <a:pPr indent="0" lvl="0" marL="0" rtl="0" algn="l">
              <a:spcBef>
                <a:spcPts val="0"/>
              </a:spcBef>
              <a:spcAft>
                <a:spcPts val="0"/>
              </a:spcAft>
              <a:buNone/>
            </a:pPr>
            <a:r>
              <a:t/>
            </a:r>
            <a:endParaRPr/>
          </a:p>
        </p:txBody>
      </p:sp>
      <p:sp>
        <p:nvSpPr>
          <p:cNvPr id="333" name="Google Shape;333;p46"/>
          <p:cNvSpPr txBox="1"/>
          <p:nvPr/>
        </p:nvSpPr>
        <p:spPr>
          <a:xfrm>
            <a:off x="5092500" y="840475"/>
            <a:ext cx="40515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Comfortaa"/>
                <a:ea typeface="Comfortaa"/>
                <a:cs typeface="Comfortaa"/>
                <a:sym typeface="Comfortaa"/>
              </a:rPr>
              <a:t>Null Hypothesis:</a:t>
            </a:r>
            <a:r>
              <a:rPr lang="en">
                <a:latin typeface="Comfortaa"/>
                <a:ea typeface="Comfortaa"/>
                <a:cs typeface="Comfortaa"/>
                <a:sym typeface="Comfortaa"/>
              </a:rPr>
              <a:t> There is no statistically significant difference between the sample mean and the population mean.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Alternative Hypothesis:</a:t>
            </a:r>
            <a:r>
              <a:rPr lang="en">
                <a:latin typeface="Comfortaa"/>
                <a:ea typeface="Comfortaa"/>
                <a:cs typeface="Comfortaa"/>
                <a:sym typeface="Comfortaa"/>
              </a:rPr>
              <a:t> There is a statistically significant difference between the sample mean and the population mean (sample mean is greater than the population mean).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pic>
        <p:nvPicPr>
          <p:cNvPr id="334" name="Google Shape;334;p46"/>
          <p:cNvPicPr preferRelativeResize="0"/>
          <p:nvPr/>
        </p:nvPicPr>
        <p:blipFill>
          <a:blip r:embed="rId3">
            <a:alphaModFix/>
          </a:blip>
          <a:stretch>
            <a:fillRect/>
          </a:stretch>
        </p:blipFill>
        <p:spPr>
          <a:xfrm>
            <a:off x="158050" y="2818225"/>
            <a:ext cx="4479218" cy="1979525"/>
          </a:xfrm>
          <a:prstGeom prst="rect">
            <a:avLst/>
          </a:prstGeom>
          <a:noFill/>
          <a:ln>
            <a:noFill/>
          </a:ln>
        </p:spPr>
      </p:pic>
      <p:pic>
        <p:nvPicPr>
          <p:cNvPr id="335" name="Google Shape;335;p46"/>
          <p:cNvPicPr preferRelativeResize="0"/>
          <p:nvPr/>
        </p:nvPicPr>
        <p:blipFill>
          <a:blip r:embed="rId4">
            <a:alphaModFix/>
          </a:blip>
          <a:stretch>
            <a:fillRect/>
          </a:stretch>
        </p:blipFill>
        <p:spPr>
          <a:xfrm>
            <a:off x="4972275" y="3048100"/>
            <a:ext cx="3939365" cy="1626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311700" y="173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T-test</a:t>
            </a:r>
            <a:endParaRPr>
              <a:latin typeface="Comfortaa"/>
              <a:ea typeface="Comfortaa"/>
              <a:cs typeface="Comfortaa"/>
              <a:sym typeface="Comfortaa"/>
            </a:endParaRPr>
          </a:p>
        </p:txBody>
      </p:sp>
      <p:sp>
        <p:nvSpPr>
          <p:cNvPr id="341" name="Google Shape;341;p47"/>
          <p:cNvSpPr txBox="1"/>
          <p:nvPr>
            <p:ph idx="1" type="body"/>
          </p:nvPr>
        </p:nvSpPr>
        <p:spPr>
          <a:xfrm>
            <a:off x="311700" y="746388"/>
            <a:ext cx="8520600" cy="91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omfortaa"/>
              <a:buChar char="●"/>
            </a:pPr>
            <a:r>
              <a:rPr b="1" lang="en" sz="1400">
                <a:solidFill>
                  <a:srgbClr val="000000"/>
                </a:solidFill>
                <a:latin typeface="Comfortaa"/>
                <a:ea typeface="Comfortaa"/>
                <a:cs typeface="Comfortaa"/>
                <a:sym typeface="Comfortaa"/>
              </a:rPr>
              <a:t>Parametric test</a:t>
            </a:r>
            <a:r>
              <a:rPr lang="en" sz="1400">
                <a:solidFill>
                  <a:srgbClr val="000000"/>
                </a:solidFill>
                <a:latin typeface="Comfortaa"/>
                <a:ea typeface="Comfortaa"/>
                <a:cs typeface="Comfortaa"/>
                <a:sym typeface="Comfortaa"/>
              </a:rPr>
              <a:t> (assumes a normal distribution) </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Sample size is small (n &lt; 30), population standard deviation is not known </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Asks what is the probability of getting a certain sample mean? </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Compares the means of a variable from two groups</a:t>
            </a:r>
            <a:endParaRPr sz="1400">
              <a:solidFill>
                <a:srgbClr val="000000"/>
              </a:solidFill>
              <a:latin typeface="Comfortaa"/>
              <a:ea typeface="Comfortaa"/>
              <a:cs typeface="Comfortaa"/>
              <a:sym typeface="Comfortaa"/>
            </a:endParaRPr>
          </a:p>
          <a:p>
            <a:pPr indent="0" lvl="0" marL="0" rtl="0" algn="l">
              <a:spcBef>
                <a:spcPts val="1600"/>
              </a:spcBef>
              <a:spcAft>
                <a:spcPts val="1600"/>
              </a:spcAft>
              <a:buNone/>
            </a:pPr>
            <a:r>
              <a:t/>
            </a:r>
            <a:endParaRPr sz="1400">
              <a:solidFill>
                <a:srgbClr val="000000"/>
              </a:solidFill>
              <a:latin typeface="Comfortaa"/>
              <a:ea typeface="Comfortaa"/>
              <a:cs typeface="Comfortaa"/>
              <a:sym typeface="Comfortaa"/>
            </a:endParaRPr>
          </a:p>
        </p:txBody>
      </p:sp>
      <p:sp>
        <p:nvSpPr>
          <p:cNvPr id="342" name="Google Shape;342;p47"/>
          <p:cNvSpPr txBox="1"/>
          <p:nvPr/>
        </p:nvSpPr>
        <p:spPr>
          <a:xfrm>
            <a:off x="155850" y="2125725"/>
            <a:ext cx="8832300" cy="2848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Comfortaa"/>
              <a:buChar char="●"/>
            </a:pPr>
            <a:r>
              <a:rPr b="1" lang="en" sz="1200" u="sng">
                <a:latin typeface="Comfortaa"/>
                <a:ea typeface="Comfortaa"/>
                <a:cs typeface="Comfortaa"/>
                <a:sym typeface="Comfortaa"/>
              </a:rPr>
              <a:t>one sample t-test:</a:t>
            </a:r>
            <a:r>
              <a:rPr b="1" lang="en" sz="1200">
                <a:latin typeface="Comfortaa"/>
                <a:ea typeface="Comfortaa"/>
                <a:cs typeface="Comfortaa"/>
                <a:sym typeface="Comfortaa"/>
              </a:rPr>
              <a:t> </a:t>
            </a:r>
            <a:r>
              <a:rPr lang="en" sz="1200">
                <a:latin typeface="Comfortaa"/>
                <a:ea typeface="Comfortaa"/>
                <a:cs typeface="Comfortaa"/>
                <a:sym typeface="Comfortaa"/>
              </a:rPr>
              <a:t>compares the means of two different groups (e.g., reaction times on a task for women vs. men)</a:t>
            </a:r>
            <a:endParaRPr sz="1200">
              <a:latin typeface="Comfortaa"/>
              <a:ea typeface="Comfortaa"/>
              <a:cs typeface="Comfortaa"/>
              <a:sym typeface="Comfortaa"/>
            </a:endParaRPr>
          </a:p>
          <a:p>
            <a:pPr indent="-304800" lvl="1" marL="914400" rtl="0" algn="l">
              <a:lnSpc>
                <a:spcPct val="115000"/>
              </a:lnSpc>
              <a:spcBef>
                <a:spcPts val="0"/>
              </a:spcBef>
              <a:spcAft>
                <a:spcPts val="0"/>
              </a:spcAft>
              <a:buSzPts val="1200"/>
              <a:buFont typeface="Comfortaa"/>
              <a:buChar char="○"/>
            </a:pPr>
            <a:r>
              <a:rPr b="1" lang="en" sz="1200">
                <a:latin typeface="Comfortaa"/>
                <a:ea typeface="Comfortaa"/>
                <a:cs typeface="Comfortaa"/>
                <a:sym typeface="Comfortaa"/>
              </a:rPr>
              <a:t>Null: </a:t>
            </a:r>
            <a:r>
              <a:rPr lang="en" sz="1200">
                <a:latin typeface="Comfortaa"/>
                <a:ea typeface="Comfortaa"/>
                <a:cs typeface="Comfortaa"/>
                <a:sym typeface="Comfortaa"/>
              </a:rPr>
              <a:t>There is no statistically significant difference between the sample mean and the population mean.</a:t>
            </a:r>
            <a:endParaRPr sz="1200">
              <a:latin typeface="Comfortaa"/>
              <a:ea typeface="Comfortaa"/>
              <a:cs typeface="Comfortaa"/>
              <a:sym typeface="Comfortaa"/>
            </a:endParaRPr>
          </a:p>
          <a:p>
            <a:pPr indent="-304800" lvl="1" marL="914400" rtl="0" algn="l">
              <a:lnSpc>
                <a:spcPct val="115000"/>
              </a:lnSpc>
              <a:spcBef>
                <a:spcPts val="0"/>
              </a:spcBef>
              <a:spcAft>
                <a:spcPts val="0"/>
              </a:spcAft>
              <a:buSzPts val="1200"/>
              <a:buFont typeface="Comfortaa"/>
              <a:buChar char="○"/>
            </a:pPr>
            <a:r>
              <a:rPr b="1" lang="en" sz="1200">
                <a:latin typeface="Comfortaa"/>
                <a:ea typeface="Comfortaa"/>
                <a:cs typeface="Comfortaa"/>
                <a:sym typeface="Comfortaa"/>
              </a:rPr>
              <a:t>Alternate: </a:t>
            </a:r>
            <a:r>
              <a:rPr lang="en" sz="1200">
                <a:latin typeface="Comfortaa"/>
                <a:ea typeface="Comfortaa"/>
                <a:cs typeface="Comfortaa"/>
                <a:sym typeface="Comfortaa"/>
              </a:rPr>
              <a:t>There is a significant difference between the sample mean and the population mean.</a:t>
            </a:r>
            <a:endParaRPr sz="1200">
              <a:latin typeface="Comfortaa"/>
              <a:ea typeface="Comfortaa"/>
              <a:cs typeface="Comfortaa"/>
              <a:sym typeface="Comfortaa"/>
            </a:endParaRPr>
          </a:p>
          <a:p>
            <a:pPr indent="-304800" lvl="0" marL="457200" rtl="0" algn="l">
              <a:lnSpc>
                <a:spcPct val="115000"/>
              </a:lnSpc>
              <a:spcBef>
                <a:spcPts val="0"/>
              </a:spcBef>
              <a:spcAft>
                <a:spcPts val="0"/>
              </a:spcAft>
              <a:buSzPts val="1200"/>
              <a:buFont typeface="Comfortaa"/>
              <a:buChar char="●"/>
            </a:pPr>
            <a:r>
              <a:rPr b="1" lang="en" sz="1200" u="sng">
                <a:latin typeface="Comfortaa"/>
                <a:ea typeface="Comfortaa"/>
                <a:cs typeface="Comfortaa"/>
                <a:sym typeface="Comfortaa"/>
              </a:rPr>
              <a:t>two sample t-test:</a:t>
            </a:r>
            <a:r>
              <a:rPr b="1" lang="en" sz="1200">
                <a:latin typeface="Comfortaa"/>
                <a:ea typeface="Comfortaa"/>
                <a:cs typeface="Comfortaa"/>
                <a:sym typeface="Comfortaa"/>
              </a:rPr>
              <a:t> </a:t>
            </a:r>
            <a:r>
              <a:rPr lang="en" sz="1200">
                <a:latin typeface="Comfortaa"/>
                <a:ea typeface="Comfortaa"/>
                <a:cs typeface="Comfortaa"/>
                <a:sym typeface="Comfortaa"/>
              </a:rPr>
              <a:t>compares the means of the same group at two different times (e.g., reaction times for the same people on a task before or after a training period)</a:t>
            </a:r>
            <a:endParaRPr sz="1200">
              <a:latin typeface="Comfortaa"/>
              <a:ea typeface="Comfortaa"/>
              <a:cs typeface="Comfortaa"/>
              <a:sym typeface="Comfortaa"/>
            </a:endParaRPr>
          </a:p>
          <a:p>
            <a:pPr indent="-304800" lvl="1" marL="914400" rtl="0" algn="l">
              <a:lnSpc>
                <a:spcPct val="115000"/>
              </a:lnSpc>
              <a:spcBef>
                <a:spcPts val="0"/>
              </a:spcBef>
              <a:spcAft>
                <a:spcPts val="0"/>
              </a:spcAft>
              <a:buSzPts val="1200"/>
              <a:buFont typeface="Comfortaa"/>
              <a:buChar char="○"/>
            </a:pPr>
            <a:r>
              <a:rPr b="1" lang="en" sz="1200">
                <a:latin typeface="Comfortaa"/>
                <a:ea typeface="Comfortaa"/>
                <a:cs typeface="Comfortaa"/>
                <a:sym typeface="Comfortaa"/>
              </a:rPr>
              <a:t>Null: </a:t>
            </a:r>
            <a:r>
              <a:rPr lang="en" sz="1200">
                <a:latin typeface="Comfortaa"/>
                <a:ea typeface="Comfortaa"/>
                <a:cs typeface="Comfortaa"/>
                <a:sym typeface="Comfortaa"/>
              </a:rPr>
              <a:t>There is no statistically significant difference between the means of the two variables/samples.</a:t>
            </a:r>
            <a:endParaRPr sz="1200">
              <a:latin typeface="Comfortaa"/>
              <a:ea typeface="Comfortaa"/>
              <a:cs typeface="Comfortaa"/>
              <a:sym typeface="Comfortaa"/>
            </a:endParaRPr>
          </a:p>
          <a:p>
            <a:pPr indent="-304800" lvl="1" marL="914400" rtl="0" algn="l">
              <a:lnSpc>
                <a:spcPct val="115000"/>
              </a:lnSpc>
              <a:spcBef>
                <a:spcPts val="0"/>
              </a:spcBef>
              <a:spcAft>
                <a:spcPts val="0"/>
              </a:spcAft>
              <a:buSzPts val="1200"/>
              <a:buFont typeface="Comfortaa"/>
              <a:buChar char="○"/>
            </a:pPr>
            <a:r>
              <a:rPr b="1" lang="en" sz="1200">
                <a:latin typeface="Comfortaa"/>
                <a:ea typeface="Comfortaa"/>
                <a:cs typeface="Comfortaa"/>
                <a:sym typeface="Comfortaa"/>
              </a:rPr>
              <a:t>Alternate: </a:t>
            </a:r>
            <a:r>
              <a:rPr lang="en" sz="1200">
                <a:latin typeface="Comfortaa"/>
                <a:ea typeface="Comfortaa"/>
                <a:cs typeface="Comfortaa"/>
                <a:sym typeface="Comfortaa"/>
              </a:rPr>
              <a:t>There is a significant difference between the means of the two variables/samples. </a:t>
            </a:r>
            <a:endParaRPr sz="1200">
              <a:latin typeface="Comfortaa"/>
              <a:ea typeface="Comfortaa"/>
              <a:cs typeface="Comfortaa"/>
              <a:sym typeface="Comfortaa"/>
            </a:endParaRPr>
          </a:p>
          <a:p>
            <a:pPr indent="-304800" lvl="0" marL="457200" rtl="0" algn="l">
              <a:lnSpc>
                <a:spcPct val="115000"/>
              </a:lnSpc>
              <a:spcBef>
                <a:spcPts val="0"/>
              </a:spcBef>
              <a:spcAft>
                <a:spcPts val="0"/>
              </a:spcAft>
              <a:buSzPts val="1200"/>
              <a:buFont typeface="Comfortaa"/>
              <a:buChar char="●"/>
            </a:pPr>
            <a:r>
              <a:rPr b="1" lang="en" sz="1200" u="sng">
                <a:latin typeface="Comfortaa"/>
                <a:ea typeface="Comfortaa"/>
                <a:cs typeface="Comfortaa"/>
                <a:sym typeface="Comfortaa"/>
              </a:rPr>
              <a:t>paired t-test:</a:t>
            </a:r>
            <a:r>
              <a:rPr lang="en" sz="1200">
                <a:latin typeface="Comfortaa"/>
                <a:ea typeface="Comfortaa"/>
                <a:cs typeface="Comfortaa"/>
                <a:sym typeface="Comfortaa"/>
              </a:rPr>
              <a:t> similar to the two sample t-test, except that the independence assumption is not valid. </a:t>
            </a:r>
            <a:endParaRPr sz="1200">
              <a:latin typeface="Comfortaa"/>
              <a:ea typeface="Comfortaa"/>
              <a:cs typeface="Comfortaa"/>
              <a:sym typeface="Comfortaa"/>
            </a:endParaRPr>
          </a:p>
          <a:p>
            <a:pPr indent="0" lvl="0" marL="457200" rtl="0" algn="l">
              <a:lnSpc>
                <a:spcPct val="115000"/>
              </a:lnSpc>
              <a:spcBef>
                <a:spcPts val="0"/>
              </a:spcBef>
              <a:spcAft>
                <a:spcPts val="0"/>
              </a:spcAft>
              <a:buClr>
                <a:schemeClr val="dk1"/>
              </a:buClr>
              <a:buSzPts val="1100"/>
              <a:buFont typeface="Arial"/>
              <a:buNone/>
            </a:pPr>
            <a:r>
              <a:t/>
            </a:r>
            <a:endParaRPr sz="1200">
              <a:latin typeface="Comfortaa"/>
              <a:ea typeface="Comfortaa"/>
              <a:cs typeface="Comfortaa"/>
              <a:sym typeface="Comfortaa"/>
            </a:endParaRPr>
          </a:p>
          <a:p>
            <a:pPr indent="0" lvl="0" marL="0" rtl="0" algn="l">
              <a:spcBef>
                <a:spcPts val="1600"/>
              </a:spcBef>
              <a:spcAft>
                <a:spcPts val="0"/>
              </a:spcAft>
              <a:buNone/>
            </a:pPr>
            <a:r>
              <a:t/>
            </a:r>
            <a:endParaRPr sz="1200">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311700" y="258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T-test</a:t>
            </a:r>
            <a:endParaRPr>
              <a:latin typeface="Comfortaa"/>
              <a:ea typeface="Comfortaa"/>
              <a:cs typeface="Comfortaa"/>
              <a:sym typeface="Comfortaa"/>
            </a:endParaRPr>
          </a:p>
        </p:txBody>
      </p:sp>
      <p:pic>
        <p:nvPicPr>
          <p:cNvPr id="348" name="Google Shape;348;p48"/>
          <p:cNvPicPr preferRelativeResize="0"/>
          <p:nvPr/>
        </p:nvPicPr>
        <p:blipFill>
          <a:blip r:embed="rId3">
            <a:alphaModFix/>
          </a:blip>
          <a:stretch>
            <a:fillRect/>
          </a:stretch>
        </p:blipFill>
        <p:spPr>
          <a:xfrm>
            <a:off x="2153250" y="672750"/>
            <a:ext cx="3440030" cy="1616400"/>
          </a:xfrm>
          <a:prstGeom prst="rect">
            <a:avLst/>
          </a:prstGeom>
          <a:noFill/>
          <a:ln>
            <a:noFill/>
          </a:ln>
        </p:spPr>
      </p:pic>
      <p:pic>
        <p:nvPicPr>
          <p:cNvPr id="349" name="Google Shape;349;p48"/>
          <p:cNvPicPr preferRelativeResize="0"/>
          <p:nvPr/>
        </p:nvPicPr>
        <p:blipFill>
          <a:blip r:embed="rId4">
            <a:alphaModFix/>
          </a:blip>
          <a:stretch>
            <a:fillRect/>
          </a:stretch>
        </p:blipFill>
        <p:spPr>
          <a:xfrm>
            <a:off x="549787" y="2509350"/>
            <a:ext cx="7031352" cy="1668100"/>
          </a:xfrm>
          <a:prstGeom prst="rect">
            <a:avLst/>
          </a:prstGeom>
          <a:noFill/>
          <a:ln>
            <a:noFill/>
          </a:ln>
        </p:spPr>
      </p:pic>
      <p:sp>
        <p:nvSpPr>
          <p:cNvPr id="350" name="Google Shape;350;p48"/>
          <p:cNvSpPr txBox="1"/>
          <p:nvPr/>
        </p:nvSpPr>
        <p:spPr>
          <a:xfrm>
            <a:off x="4510475" y="2074325"/>
            <a:ext cx="2262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endParaRPr b="1"/>
          </a:p>
        </p:txBody>
      </p:sp>
      <p:sp>
        <p:nvSpPr>
          <p:cNvPr id="351" name="Google Shape;351;p48"/>
          <p:cNvSpPr txBox="1"/>
          <p:nvPr/>
        </p:nvSpPr>
        <p:spPr>
          <a:xfrm>
            <a:off x="4691425" y="1752300"/>
            <a:ext cx="4296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a:t>
            </a:r>
            <a:endParaRPr b="1"/>
          </a:p>
        </p:txBody>
      </p:sp>
      <p:pic>
        <p:nvPicPr>
          <p:cNvPr id="352" name="Google Shape;352;p48"/>
          <p:cNvPicPr preferRelativeResize="0"/>
          <p:nvPr/>
        </p:nvPicPr>
        <p:blipFill>
          <a:blip r:embed="rId5">
            <a:alphaModFix/>
          </a:blip>
          <a:stretch>
            <a:fillRect/>
          </a:stretch>
        </p:blipFill>
        <p:spPr>
          <a:xfrm>
            <a:off x="6474762" y="1098563"/>
            <a:ext cx="986125" cy="653725"/>
          </a:xfrm>
          <a:prstGeom prst="rect">
            <a:avLst/>
          </a:prstGeom>
          <a:noFill/>
          <a:ln cap="flat" cmpd="sng" w="19050">
            <a:solidFill>
              <a:schemeClr val="dk2"/>
            </a:solidFill>
            <a:prstDash val="solid"/>
            <a:round/>
            <a:headEnd len="sm" w="sm" type="none"/>
            <a:tailEnd len="sm" w="sm" type="none"/>
          </a:ln>
        </p:spPr>
      </p:pic>
      <p:pic>
        <p:nvPicPr>
          <p:cNvPr id="353" name="Google Shape;353;p48"/>
          <p:cNvPicPr preferRelativeResize="0"/>
          <p:nvPr/>
        </p:nvPicPr>
        <p:blipFill>
          <a:blip r:embed="rId6">
            <a:alphaModFix/>
          </a:blip>
          <a:stretch>
            <a:fillRect/>
          </a:stretch>
        </p:blipFill>
        <p:spPr>
          <a:xfrm>
            <a:off x="5714662" y="86726"/>
            <a:ext cx="1746238" cy="811925"/>
          </a:xfrm>
          <a:prstGeom prst="rect">
            <a:avLst/>
          </a:prstGeom>
          <a:noFill/>
          <a:ln cap="flat" cmpd="sng" w="19050">
            <a:solidFill>
              <a:schemeClr val="dk2"/>
            </a:solidFill>
            <a:prstDash val="solid"/>
            <a:round/>
            <a:headEnd len="sm" w="sm" type="none"/>
            <a:tailEnd len="sm" w="sm" type="none"/>
          </a:ln>
        </p:spPr>
      </p:pic>
      <p:sp>
        <p:nvSpPr>
          <p:cNvPr id="354" name="Google Shape;354;p48"/>
          <p:cNvSpPr txBox="1"/>
          <p:nvPr/>
        </p:nvSpPr>
        <p:spPr>
          <a:xfrm>
            <a:off x="7582275" y="193050"/>
            <a:ext cx="1561800" cy="479700"/>
          </a:xfrm>
          <a:prstGeom prst="rect">
            <a:avLst/>
          </a:prstGeom>
          <a:noFill/>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fortaa"/>
                <a:ea typeface="Comfortaa"/>
                <a:cs typeface="Comfortaa"/>
                <a:sym typeface="Comfortaa"/>
              </a:rPr>
              <a:t>DF = n1 + n2 - 2</a:t>
            </a:r>
            <a:endParaRPr b="1">
              <a:latin typeface="Comfortaa"/>
              <a:ea typeface="Comfortaa"/>
              <a:cs typeface="Comfortaa"/>
              <a:sym typeface="Comfortaa"/>
            </a:endParaRPr>
          </a:p>
        </p:txBody>
      </p:sp>
      <p:sp>
        <p:nvSpPr>
          <p:cNvPr id="355" name="Google Shape;355;p48"/>
          <p:cNvSpPr txBox="1"/>
          <p:nvPr/>
        </p:nvSpPr>
        <p:spPr>
          <a:xfrm>
            <a:off x="7581150" y="1161746"/>
            <a:ext cx="986100" cy="409500"/>
          </a:xfrm>
          <a:prstGeom prst="rect">
            <a:avLst/>
          </a:prstGeom>
          <a:noFill/>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fortaa"/>
                <a:ea typeface="Comfortaa"/>
                <a:cs typeface="Comfortaa"/>
                <a:sym typeface="Comfortaa"/>
              </a:rPr>
              <a:t>DF = n-1</a:t>
            </a:r>
            <a:endParaRPr b="1">
              <a:latin typeface="Comfortaa"/>
              <a:ea typeface="Comfortaa"/>
              <a:cs typeface="Comfortaa"/>
              <a:sym typeface="Comfortaa"/>
            </a:endParaRPr>
          </a:p>
        </p:txBody>
      </p:sp>
      <p:pic>
        <p:nvPicPr>
          <p:cNvPr id="356" name="Google Shape;356;p48"/>
          <p:cNvPicPr preferRelativeResize="0"/>
          <p:nvPr/>
        </p:nvPicPr>
        <p:blipFill>
          <a:blip r:embed="rId7">
            <a:alphaModFix/>
          </a:blip>
          <a:stretch>
            <a:fillRect/>
          </a:stretch>
        </p:blipFill>
        <p:spPr>
          <a:xfrm>
            <a:off x="163525" y="1074975"/>
            <a:ext cx="2255200" cy="869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311700" y="293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One-Sample </a:t>
            </a:r>
            <a:r>
              <a:rPr lang="en">
                <a:latin typeface="Comfortaa"/>
                <a:ea typeface="Comfortaa"/>
                <a:cs typeface="Comfortaa"/>
                <a:sym typeface="Comfortaa"/>
              </a:rPr>
              <a:t>T-test </a:t>
            </a:r>
            <a:r>
              <a:rPr lang="en">
                <a:latin typeface="Comfortaa"/>
                <a:ea typeface="Comfortaa"/>
                <a:cs typeface="Comfortaa"/>
                <a:sym typeface="Comfortaa"/>
              </a:rPr>
              <a:t>Example</a:t>
            </a:r>
            <a:endParaRPr>
              <a:latin typeface="Comfortaa"/>
              <a:ea typeface="Comfortaa"/>
              <a:cs typeface="Comfortaa"/>
              <a:sym typeface="Comfortaa"/>
            </a:endParaRPr>
          </a:p>
        </p:txBody>
      </p:sp>
      <p:sp>
        <p:nvSpPr>
          <p:cNvPr id="362" name="Google Shape;362;p49"/>
          <p:cNvSpPr txBox="1"/>
          <p:nvPr/>
        </p:nvSpPr>
        <p:spPr>
          <a:xfrm>
            <a:off x="0" y="1091925"/>
            <a:ext cx="4784400" cy="22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Problem Statement:</a:t>
            </a:r>
            <a:endParaRPr u="sng">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latin typeface="Comfortaa"/>
                <a:ea typeface="Comfortaa"/>
                <a:cs typeface="Comfortaa"/>
                <a:sym typeface="Comfortaa"/>
              </a:rPr>
              <a:t>An outbreak of Salmonella-related illness was attributed to ice cream produced at a certain factory. Scientists measured the level of Salmonella in 9 randomly sampled batches of ice cream. The levels (in MPN/g) were:</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latin typeface="Comfortaa"/>
                <a:ea typeface="Comfortaa"/>
                <a:cs typeface="Comfortaa"/>
                <a:sym typeface="Comfortaa"/>
              </a:rPr>
              <a:t>0.593 0.142 0.329 0.691 0.231 0.793 0.519 0.392 0.418</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Is there evidence that the mean level of Salmonella in the ice cream is greater than 0.3 MPN/g?</a:t>
            </a:r>
            <a:endParaRPr>
              <a:latin typeface="Comfortaa"/>
              <a:ea typeface="Comfortaa"/>
              <a:cs typeface="Comfortaa"/>
              <a:sym typeface="Comfortaa"/>
            </a:endParaRPr>
          </a:p>
        </p:txBody>
      </p:sp>
      <p:sp>
        <p:nvSpPr>
          <p:cNvPr id="363" name="Google Shape;363;p49"/>
          <p:cNvSpPr txBox="1"/>
          <p:nvPr/>
        </p:nvSpPr>
        <p:spPr>
          <a:xfrm>
            <a:off x="4913675" y="876425"/>
            <a:ext cx="4101000" cy="20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Let     be the mean level of Salmonella in all batches of ice cream.</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None/>
            </a:pPr>
            <a:r>
              <a:rPr lang="en" u="sng">
                <a:latin typeface="Comfortaa"/>
                <a:ea typeface="Comfortaa"/>
                <a:cs typeface="Comfortaa"/>
                <a:sym typeface="Comfortaa"/>
              </a:rPr>
              <a:t>Null Hypothesis: </a:t>
            </a:r>
            <a:r>
              <a:rPr lang="en">
                <a:latin typeface="Comfortaa"/>
                <a:ea typeface="Comfortaa"/>
                <a:cs typeface="Comfortaa"/>
                <a:sym typeface="Comfortaa"/>
              </a:rPr>
              <a:t>There is no statistically significant difference between the sample mean and the population mean (   = 0.3)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Alternative Hypothesis: </a:t>
            </a:r>
            <a:r>
              <a:rPr lang="en">
                <a:latin typeface="Comfortaa"/>
                <a:ea typeface="Comfortaa"/>
                <a:cs typeface="Comfortaa"/>
                <a:sym typeface="Comfortaa"/>
              </a:rPr>
              <a:t>There is a statistically significant difference between the sample mean and the population mean (   &gt; 0.3)</a:t>
            </a:r>
            <a:endParaRPr>
              <a:latin typeface="Comfortaa"/>
              <a:ea typeface="Comfortaa"/>
              <a:cs typeface="Comfortaa"/>
              <a:sym typeface="Comfortaa"/>
            </a:endParaRPr>
          </a:p>
          <a:p>
            <a:pPr indent="0" lvl="0" marL="0" rtl="0" algn="l">
              <a:spcBef>
                <a:spcPts val="0"/>
              </a:spcBef>
              <a:spcAft>
                <a:spcPts val="0"/>
              </a:spcAft>
              <a:buNone/>
            </a:pPr>
            <a:r>
              <a:t/>
            </a:r>
            <a:endParaRPr/>
          </a:p>
        </p:txBody>
      </p:sp>
      <p:pic>
        <p:nvPicPr>
          <p:cNvPr id="364" name="Google Shape;364;p49"/>
          <p:cNvPicPr preferRelativeResize="0"/>
          <p:nvPr/>
        </p:nvPicPr>
        <p:blipFill>
          <a:blip r:embed="rId3">
            <a:alphaModFix/>
          </a:blip>
          <a:stretch>
            <a:fillRect/>
          </a:stretch>
        </p:blipFill>
        <p:spPr>
          <a:xfrm>
            <a:off x="8016925" y="2023075"/>
            <a:ext cx="158050" cy="220675"/>
          </a:xfrm>
          <a:prstGeom prst="rect">
            <a:avLst/>
          </a:prstGeom>
          <a:noFill/>
          <a:ln>
            <a:noFill/>
          </a:ln>
        </p:spPr>
      </p:pic>
      <p:pic>
        <p:nvPicPr>
          <p:cNvPr id="365" name="Google Shape;365;p49"/>
          <p:cNvPicPr preferRelativeResize="0"/>
          <p:nvPr/>
        </p:nvPicPr>
        <p:blipFill>
          <a:blip r:embed="rId3">
            <a:alphaModFix/>
          </a:blip>
          <a:stretch>
            <a:fillRect/>
          </a:stretch>
        </p:blipFill>
        <p:spPr>
          <a:xfrm>
            <a:off x="5611975" y="3112550"/>
            <a:ext cx="158050" cy="220675"/>
          </a:xfrm>
          <a:prstGeom prst="rect">
            <a:avLst/>
          </a:prstGeom>
          <a:noFill/>
          <a:ln>
            <a:noFill/>
          </a:ln>
        </p:spPr>
      </p:pic>
      <p:pic>
        <p:nvPicPr>
          <p:cNvPr id="366" name="Google Shape;366;p49"/>
          <p:cNvPicPr preferRelativeResize="0"/>
          <p:nvPr/>
        </p:nvPicPr>
        <p:blipFill>
          <a:blip r:embed="rId3">
            <a:alphaModFix/>
          </a:blip>
          <a:stretch>
            <a:fillRect/>
          </a:stretch>
        </p:blipFill>
        <p:spPr>
          <a:xfrm>
            <a:off x="5347675" y="1017725"/>
            <a:ext cx="158050" cy="220675"/>
          </a:xfrm>
          <a:prstGeom prst="rect">
            <a:avLst/>
          </a:prstGeom>
          <a:noFill/>
          <a:ln>
            <a:noFill/>
          </a:ln>
        </p:spPr>
      </p:pic>
      <p:sp>
        <p:nvSpPr>
          <p:cNvPr id="367" name="Google Shape;367;p49"/>
          <p:cNvSpPr txBox="1"/>
          <p:nvPr/>
        </p:nvSpPr>
        <p:spPr>
          <a:xfrm>
            <a:off x="1948625" y="3558950"/>
            <a:ext cx="1714200" cy="42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mfortaa"/>
                <a:ea typeface="Comfortaa"/>
                <a:cs typeface="Comfortaa"/>
                <a:sym typeface="Comfortaa"/>
              </a:rPr>
              <a:t>One-Sample </a:t>
            </a:r>
            <a:endParaRPr b="1" sz="1800">
              <a:latin typeface="Comfortaa"/>
              <a:ea typeface="Comfortaa"/>
              <a:cs typeface="Comfortaa"/>
              <a:sym typeface="Comfortaa"/>
            </a:endParaRPr>
          </a:p>
        </p:txBody>
      </p:sp>
      <p:pic>
        <p:nvPicPr>
          <p:cNvPr id="368" name="Google Shape;368;p49"/>
          <p:cNvPicPr preferRelativeResize="0"/>
          <p:nvPr/>
        </p:nvPicPr>
        <p:blipFill>
          <a:blip r:embed="rId4">
            <a:alphaModFix/>
          </a:blip>
          <a:stretch>
            <a:fillRect/>
          </a:stretch>
        </p:blipFill>
        <p:spPr>
          <a:xfrm>
            <a:off x="683400" y="4208275"/>
            <a:ext cx="4101000" cy="278022"/>
          </a:xfrm>
          <a:prstGeom prst="rect">
            <a:avLst/>
          </a:prstGeom>
          <a:noFill/>
          <a:ln cap="flat" cmpd="sng" w="19050">
            <a:solidFill>
              <a:schemeClr val="dk2"/>
            </a:solidFill>
            <a:prstDash val="solid"/>
            <a:round/>
            <a:headEnd len="sm" w="sm" type="none"/>
            <a:tailEnd len="sm" w="sm" type="none"/>
          </a:ln>
        </p:spPr>
      </p:pic>
      <p:pic>
        <p:nvPicPr>
          <p:cNvPr id="369" name="Google Shape;369;p49"/>
          <p:cNvPicPr preferRelativeResize="0"/>
          <p:nvPr/>
        </p:nvPicPr>
        <p:blipFill>
          <a:blip r:embed="rId5">
            <a:alphaModFix/>
          </a:blip>
          <a:stretch>
            <a:fillRect/>
          </a:stretch>
        </p:blipFill>
        <p:spPr>
          <a:xfrm>
            <a:off x="5505725" y="3471750"/>
            <a:ext cx="3446009" cy="1584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182400" y="31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Two-Sample </a:t>
            </a:r>
            <a:r>
              <a:rPr lang="en">
                <a:latin typeface="Comfortaa"/>
                <a:ea typeface="Comfortaa"/>
                <a:cs typeface="Comfortaa"/>
                <a:sym typeface="Comfortaa"/>
              </a:rPr>
              <a:t>T-test </a:t>
            </a:r>
            <a:r>
              <a:rPr lang="en">
                <a:latin typeface="Comfortaa"/>
                <a:ea typeface="Comfortaa"/>
                <a:cs typeface="Comfortaa"/>
                <a:sym typeface="Comfortaa"/>
              </a:rPr>
              <a:t>Example </a:t>
            </a:r>
            <a:endParaRPr>
              <a:latin typeface="Comfortaa"/>
              <a:ea typeface="Comfortaa"/>
              <a:cs typeface="Comfortaa"/>
              <a:sym typeface="Comfortaa"/>
            </a:endParaRPr>
          </a:p>
        </p:txBody>
      </p:sp>
      <p:sp>
        <p:nvSpPr>
          <p:cNvPr id="375" name="Google Shape;375;p50"/>
          <p:cNvSpPr txBox="1"/>
          <p:nvPr/>
        </p:nvSpPr>
        <p:spPr>
          <a:xfrm>
            <a:off x="2857800" y="2804113"/>
            <a:ext cx="1714200" cy="42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mfortaa"/>
                <a:ea typeface="Comfortaa"/>
                <a:cs typeface="Comfortaa"/>
                <a:sym typeface="Comfortaa"/>
              </a:rPr>
              <a:t>Two</a:t>
            </a:r>
            <a:r>
              <a:rPr b="1" lang="en" sz="1800">
                <a:latin typeface="Comfortaa"/>
                <a:ea typeface="Comfortaa"/>
                <a:cs typeface="Comfortaa"/>
                <a:sym typeface="Comfortaa"/>
              </a:rPr>
              <a:t>-Sample </a:t>
            </a:r>
            <a:endParaRPr b="1" sz="1800">
              <a:latin typeface="Comfortaa"/>
              <a:ea typeface="Comfortaa"/>
              <a:cs typeface="Comfortaa"/>
              <a:sym typeface="Comfortaa"/>
            </a:endParaRPr>
          </a:p>
        </p:txBody>
      </p:sp>
      <p:sp>
        <p:nvSpPr>
          <p:cNvPr id="376" name="Google Shape;376;p50"/>
          <p:cNvSpPr txBox="1"/>
          <p:nvPr/>
        </p:nvSpPr>
        <p:spPr>
          <a:xfrm>
            <a:off x="0" y="1017725"/>
            <a:ext cx="4755600" cy="16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Comfortaa"/>
                <a:ea typeface="Comfortaa"/>
                <a:cs typeface="Comfortaa"/>
                <a:sym typeface="Comfortaa"/>
              </a:rPr>
              <a:t>Problem Statement:</a:t>
            </a:r>
            <a:endParaRPr u="sng">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6 subjects were given a drug (treatment group) and an additional 6 subjects a placebo (control group). Their reaction time to a stimulus was measured (in ms). We want to perform a two-sample t-test for comparing the means of the treatment and control groups.</a:t>
            </a:r>
            <a:endParaRPr>
              <a:latin typeface="Comfortaa"/>
              <a:ea typeface="Comfortaa"/>
              <a:cs typeface="Comfortaa"/>
              <a:sym typeface="Comfortaa"/>
            </a:endParaRPr>
          </a:p>
        </p:txBody>
      </p:sp>
      <p:sp>
        <p:nvSpPr>
          <p:cNvPr id="377" name="Google Shape;377;p50"/>
          <p:cNvSpPr txBox="1"/>
          <p:nvPr/>
        </p:nvSpPr>
        <p:spPr>
          <a:xfrm>
            <a:off x="4755600" y="818825"/>
            <a:ext cx="4446000" cy="18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Let mu1 be the mean of the population taking medicine and mu2 the mean of the untreated population.</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None/>
            </a:pPr>
            <a:r>
              <a:rPr lang="en" u="sng">
                <a:latin typeface="Comfortaa"/>
                <a:ea typeface="Comfortaa"/>
                <a:cs typeface="Comfortaa"/>
                <a:sym typeface="Comfortaa"/>
              </a:rPr>
              <a:t>Null Hypothesis: </a:t>
            </a:r>
            <a:r>
              <a:rPr lang="en">
                <a:latin typeface="Comfortaa"/>
                <a:ea typeface="Comfortaa"/>
                <a:cs typeface="Comfortaa"/>
                <a:sym typeface="Comfortaa"/>
              </a:rPr>
              <a:t>there is no statistically significant difference between the group means (mu1-mu2=0)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Alternative Hypothesis: </a:t>
            </a:r>
            <a:r>
              <a:rPr lang="en">
                <a:latin typeface="Comfortaa"/>
                <a:ea typeface="Comfortaa"/>
                <a:cs typeface="Comfortaa"/>
                <a:sym typeface="Comfortaa"/>
              </a:rPr>
              <a:t>there is a statistically significant difference between the group means (mu1-mu2&lt;0)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pic>
        <p:nvPicPr>
          <p:cNvPr id="378" name="Google Shape;378;p50"/>
          <p:cNvPicPr preferRelativeResize="0"/>
          <p:nvPr/>
        </p:nvPicPr>
        <p:blipFill>
          <a:blip r:embed="rId3">
            <a:alphaModFix/>
          </a:blip>
          <a:stretch>
            <a:fillRect/>
          </a:stretch>
        </p:blipFill>
        <p:spPr>
          <a:xfrm>
            <a:off x="86200" y="3374000"/>
            <a:ext cx="3713224" cy="423600"/>
          </a:xfrm>
          <a:prstGeom prst="rect">
            <a:avLst/>
          </a:prstGeom>
          <a:noFill/>
          <a:ln cap="flat" cmpd="sng" w="19050">
            <a:solidFill>
              <a:schemeClr val="dk2"/>
            </a:solidFill>
            <a:prstDash val="solid"/>
            <a:round/>
            <a:headEnd len="sm" w="sm" type="none"/>
            <a:tailEnd len="sm" w="sm" type="none"/>
          </a:ln>
        </p:spPr>
      </p:pic>
      <p:pic>
        <p:nvPicPr>
          <p:cNvPr id="379" name="Google Shape;379;p50"/>
          <p:cNvPicPr preferRelativeResize="0"/>
          <p:nvPr/>
        </p:nvPicPr>
        <p:blipFill>
          <a:blip r:embed="rId4">
            <a:alphaModFix/>
          </a:blip>
          <a:stretch>
            <a:fillRect/>
          </a:stretch>
        </p:blipFill>
        <p:spPr>
          <a:xfrm>
            <a:off x="298163" y="3879450"/>
            <a:ext cx="3289299" cy="1264050"/>
          </a:xfrm>
          <a:prstGeom prst="rect">
            <a:avLst/>
          </a:prstGeom>
          <a:noFill/>
          <a:ln>
            <a:noFill/>
          </a:ln>
        </p:spPr>
      </p:pic>
      <p:pic>
        <p:nvPicPr>
          <p:cNvPr id="380" name="Google Shape;380;p50"/>
          <p:cNvPicPr preferRelativeResize="0"/>
          <p:nvPr/>
        </p:nvPicPr>
        <p:blipFill>
          <a:blip r:embed="rId5">
            <a:alphaModFix/>
          </a:blip>
          <a:stretch>
            <a:fillRect/>
          </a:stretch>
        </p:blipFill>
        <p:spPr>
          <a:xfrm>
            <a:off x="4945550" y="3387125"/>
            <a:ext cx="3289300" cy="397350"/>
          </a:xfrm>
          <a:prstGeom prst="rect">
            <a:avLst/>
          </a:prstGeom>
          <a:noFill/>
          <a:ln cap="flat" cmpd="sng" w="19050">
            <a:solidFill>
              <a:schemeClr val="dk2"/>
            </a:solidFill>
            <a:prstDash val="solid"/>
            <a:round/>
            <a:headEnd len="sm" w="sm" type="none"/>
            <a:tailEnd len="sm" w="sm" type="none"/>
          </a:ln>
        </p:spPr>
      </p:pic>
      <p:pic>
        <p:nvPicPr>
          <p:cNvPr id="381" name="Google Shape;381;p50"/>
          <p:cNvPicPr preferRelativeResize="0"/>
          <p:nvPr/>
        </p:nvPicPr>
        <p:blipFill>
          <a:blip r:embed="rId6">
            <a:alphaModFix/>
          </a:blip>
          <a:stretch>
            <a:fillRect/>
          </a:stretch>
        </p:blipFill>
        <p:spPr>
          <a:xfrm>
            <a:off x="4945550" y="3877530"/>
            <a:ext cx="3506525" cy="126788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110550" y="35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Paired T-test Example</a:t>
            </a:r>
            <a:endParaRPr>
              <a:latin typeface="Comfortaa"/>
              <a:ea typeface="Comfortaa"/>
              <a:cs typeface="Comfortaa"/>
              <a:sym typeface="Comfortaa"/>
            </a:endParaRPr>
          </a:p>
        </p:txBody>
      </p:sp>
      <p:sp>
        <p:nvSpPr>
          <p:cNvPr id="387" name="Google Shape;387;p51"/>
          <p:cNvSpPr txBox="1"/>
          <p:nvPr/>
        </p:nvSpPr>
        <p:spPr>
          <a:xfrm>
            <a:off x="0" y="1034375"/>
            <a:ext cx="5258400" cy="14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Problem Statement:</a:t>
            </a:r>
            <a:endParaRPr u="sng">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latin typeface="Comfortaa"/>
                <a:ea typeface="Comfortaa"/>
                <a:cs typeface="Comfortaa"/>
                <a:sym typeface="Comfortaa"/>
              </a:rPr>
              <a:t>A study was performed to test whether cars get better mileage on premium gas than on regular gas. Each of 10 cars was first filled with either regular or premium gas, decided by a coin toss, and the mileage for that tank was recorded. The mileage was recorded again for the same cars using the other kind of gasoline. We use a paired t-test to determine whether cars get significantly better mileage with premium gas.</a:t>
            </a:r>
            <a:endParaRPr>
              <a:latin typeface="Comfortaa"/>
              <a:ea typeface="Comfortaa"/>
              <a:cs typeface="Comfortaa"/>
              <a:sym typeface="Comfortaa"/>
            </a:endParaRPr>
          </a:p>
          <a:p>
            <a:pPr indent="0" lvl="0" marL="0" rtl="0" algn="l">
              <a:spcBef>
                <a:spcPts val="0"/>
              </a:spcBef>
              <a:spcAft>
                <a:spcPts val="0"/>
              </a:spcAft>
              <a:buNone/>
            </a:pPr>
            <a:r>
              <a:t/>
            </a:r>
            <a:endParaRPr/>
          </a:p>
        </p:txBody>
      </p:sp>
      <p:sp>
        <p:nvSpPr>
          <p:cNvPr id="388" name="Google Shape;388;p51"/>
          <p:cNvSpPr txBox="1"/>
          <p:nvPr/>
        </p:nvSpPr>
        <p:spPr>
          <a:xfrm>
            <a:off x="5402100" y="617850"/>
            <a:ext cx="3741900" cy="20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Let mu1 be the mean of the population of cars using premium gas and mu2 the mean of the population of cars using regular gas.</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None/>
            </a:pPr>
            <a:r>
              <a:rPr lang="en" u="sng">
                <a:latin typeface="Comfortaa"/>
                <a:ea typeface="Comfortaa"/>
                <a:cs typeface="Comfortaa"/>
                <a:sym typeface="Comfortaa"/>
              </a:rPr>
              <a:t>Null Hypothesis:</a:t>
            </a:r>
            <a:r>
              <a:rPr lang="en">
                <a:latin typeface="Comfortaa"/>
                <a:ea typeface="Comfortaa"/>
                <a:cs typeface="Comfortaa"/>
                <a:sym typeface="Comfortaa"/>
              </a:rPr>
              <a:t> there is no statistically significant difference between the group means (mu1-mu2=0)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Alternative Hypothesis:</a:t>
            </a:r>
            <a:r>
              <a:rPr lang="en">
                <a:latin typeface="Comfortaa"/>
                <a:ea typeface="Comfortaa"/>
                <a:cs typeface="Comfortaa"/>
                <a:sym typeface="Comfortaa"/>
              </a:rPr>
              <a:t> there is a statistically significant difference between the group means (mu1-mu2&gt;0)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sp>
        <p:nvSpPr>
          <p:cNvPr id="389" name="Google Shape;389;p51"/>
          <p:cNvSpPr txBox="1"/>
          <p:nvPr/>
        </p:nvSpPr>
        <p:spPr>
          <a:xfrm>
            <a:off x="1772100" y="3432675"/>
            <a:ext cx="1714200" cy="42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mfortaa"/>
                <a:ea typeface="Comfortaa"/>
                <a:cs typeface="Comfortaa"/>
                <a:sym typeface="Comfortaa"/>
              </a:rPr>
              <a:t>Paired t-test</a:t>
            </a:r>
            <a:endParaRPr b="1" sz="1800">
              <a:latin typeface="Comfortaa"/>
              <a:ea typeface="Comfortaa"/>
              <a:cs typeface="Comfortaa"/>
              <a:sym typeface="Comfortaa"/>
            </a:endParaRPr>
          </a:p>
        </p:txBody>
      </p:sp>
      <p:pic>
        <p:nvPicPr>
          <p:cNvPr id="390" name="Google Shape;390;p51"/>
          <p:cNvPicPr preferRelativeResize="0"/>
          <p:nvPr/>
        </p:nvPicPr>
        <p:blipFill>
          <a:blip r:embed="rId3">
            <a:alphaModFix/>
          </a:blip>
          <a:stretch>
            <a:fillRect/>
          </a:stretch>
        </p:blipFill>
        <p:spPr>
          <a:xfrm>
            <a:off x="258625" y="4148624"/>
            <a:ext cx="4496976" cy="289350"/>
          </a:xfrm>
          <a:prstGeom prst="rect">
            <a:avLst/>
          </a:prstGeom>
          <a:noFill/>
          <a:ln cap="flat" cmpd="sng" w="19050">
            <a:solidFill>
              <a:schemeClr val="dk2"/>
            </a:solidFill>
            <a:prstDash val="solid"/>
            <a:round/>
            <a:headEnd len="sm" w="sm" type="none"/>
            <a:tailEnd len="sm" w="sm" type="none"/>
          </a:ln>
        </p:spPr>
      </p:pic>
      <p:pic>
        <p:nvPicPr>
          <p:cNvPr id="391" name="Google Shape;391;p51"/>
          <p:cNvPicPr preferRelativeResize="0"/>
          <p:nvPr/>
        </p:nvPicPr>
        <p:blipFill>
          <a:blip r:embed="rId4">
            <a:alphaModFix/>
          </a:blip>
          <a:stretch>
            <a:fillRect/>
          </a:stretch>
        </p:blipFill>
        <p:spPr>
          <a:xfrm>
            <a:off x="5037487" y="3432676"/>
            <a:ext cx="4106513" cy="1548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About R</a:t>
            </a:r>
            <a:endParaRPr>
              <a:latin typeface="Comfortaa"/>
              <a:ea typeface="Comfortaa"/>
              <a:cs typeface="Comfortaa"/>
              <a:sym typeface="Comfortaa"/>
            </a:endParaRPr>
          </a:p>
        </p:txBody>
      </p:sp>
      <p:sp>
        <p:nvSpPr>
          <p:cNvPr id="73" name="Google Shape;73;p1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a </a:t>
            </a:r>
            <a:r>
              <a:rPr b="1" lang="en">
                <a:solidFill>
                  <a:srgbClr val="000000"/>
                </a:solidFill>
                <a:latin typeface="Comfortaa"/>
                <a:ea typeface="Comfortaa"/>
                <a:cs typeface="Comfortaa"/>
                <a:sym typeface="Comfortaa"/>
              </a:rPr>
              <a:t>programming language</a:t>
            </a:r>
            <a:r>
              <a:rPr lang="en">
                <a:solidFill>
                  <a:srgbClr val="000000"/>
                </a:solidFill>
                <a:latin typeface="Comfortaa"/>
                <a:ea typeface="Comfortaa"/>
                <a:cs typeface="Comfortaa"/>
                <a:sym typeface="Comfortaa"/>
              </a:rPr>
              <a:t> for interactive data analysis developed in 1996</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Char char="●"/>
            </a:pPr>
            <a:r>
              <a:rPr lang="en">
                <a:solidFill>
                  <a:schemeClr val="dk1"/>
                </a:solidFill>
                <a:latin typeface="Comfortaa"/>
                <a:ea typeface="Comfortaa"/>
                <a:cs typeface="Comfortaa"/>
                <a:sym typeface="Comfortaa"/>
              </a:rPr>
              <a:t>enables highly </a:t>
            </a:r>
            <a:r>
              <a:rPr b="1" lang="en">
                <a:solidFill>
                  <a:schemeClr val="dk1"/>
                </a:solidFill>
                <a:latin typeface="Comfortaa"/>
                <a:ea typeface="Comfortaa"/>
                <a:cs typeface="Comfortaa"/>
                <a:sym typeface="Comfortaa"/>
              </a:rPr>
              <a:t>customizable</a:t>
            </a:r>
            <a:r>
              <a:rPr lang="en">
                <a:solidFill>
                  <a:schemeClr val="dk1"/>
                </a:solidFill>
                <a:latin typeface="Comfortaa"/>
                <a:ea typeface="Comfortaa"/>
                <a:cs typeface="Comfortaa"/>
                <a:sym typeface="Comfortaa"/>
              </a:rPr>
              <a:t> analyses that are easy to share and </a:t>
            </a:r>
            <a:r>
              <a:rPr b="1" lang="en">
                <a:solidFill>
                  <a:schemeClr val="dk1"/>
                </a:solidFill>
                <a:latin typeface="Comfortaa"/>
                <a:ea typeface="Comfortaa"/>
                <a:cs typeface="Comfortaa"/>
                <a:sym typeface="Comfortaa"/>
              </a:rPr>
              <a:t>replicate</a:t>
            </a: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indent="-342900" lvl="0" marL="457200" rtl="0" algn="l">
              <a:spcBef>
                <a:spcPts val="0"/>
              </a:spcBef>
              <a:spcAft>
                <a:spcPts val="0"/>
              </a:spcAft>
              <a:buClr>
                <a:schemeClr val="dk1"/>
              </a:buClr>
              <a:buSzPts val="1800"/>
              <a:buFont typeface="Comfortaa"/>
              <a:buChar char="●"/>
            </a:pPr>
            <a:r>
              <a:rPr lang="en">
                <a:solidFill>
                  <a:schemeClr val="dk1"/>
                </a:solidFill>
                <a:latin typeface="Comfortaa"/>
                <a:ea typeface="Comfortaa"/>
                <a:cs typeface="Comfortaa"/>
                <a:sym typeface="Comfortaa"/>
              </a:rPr>
              <a:t>employs a variety of </a:t>
            </a:r>
            <a:r>
              <a:rPr b="1" lang="en">
                <a:solidFill>
                  <a:schemeClr val="dk1"/>
                </a:solidFill>
                <a:latin typeface="Comfortaa"/>
                <a:ea typeface="Comfortaa"/>
                <a:cs typeface="Comfortaa"/>
                <a:sym typeface="Comfortaa"/>
              </a:rPr>
              <a:t>free</a:t>
            </a:r>
            <a:r>
              <a:rPr lang="en">
                <a:solidFill>
                  <a:schemeClr val="dk1"/>
                </a:solidFill>
                <a:latin typeface="Comfortaa"/>
                <a:ea typeface="Comfortaa"/>
                <a:cs typeface="Comfortaa"/>
                <a:sym typeface="Comfortaa"/>
              </a:rPr>
              <a:t>, </a:t>
            </a:r>
            <a:r>
              <a:rPr b="1" lang="en">
                <a:solidFill>
                  <a:schemeClr val="dk1"/>
                </a:solidFill>
                <a:latin typeface="Comfortaa"/>
                <a:ea typeface="Comfortaa"/>
                <a:cs typeface="Comfortaa"/>
                <a:sym typeface="Comfortaa"/>
              </a:rPr>
              <a:t>open-source</a:t>
            </a:r>
            <a:r>
              <a:rPr lang="en">
                <a:solidFill>
                  <a:schemeClr val="dk1"/>
                </a:solidFill>
                <a:latin typeface="Comfortaa"/>
                <a:ea typeface="Comfortaa"/>
                <a:cs typeface="Comfortaa"/>
                <a:sym typeface="Comfortaa"/>
              </a:rPr>
              <a:t> numerical and statistical tools for data analysis</a:t>
            </a:r>
            <a:endParaRPr>
              <a:solidFill>
                <a:schemeClr val="dk1"/>
              </a:solidFill>
              <a:latin typeface="Comfortaa"/>
              <a:ea typeface="Comfortaa"/>
              <a:cs typeface="Comfortaa"/>
              <a:sym typeface="Comfortaa"/>
            </a:endParaRPr>
          </a:p>
        </p:txBody>
      </p:sp>
      <p:pic>
        <p:nvPicPr>
          <p:cNvPr id="74" name="Google Shape;74;p16"/>
          <p:cNvPicPr preferRelativeResize="0"/>
          <p:nvPr/>
        </p:nvPicPr>
        <p:blipFill>
          <a:blip r:embed="rId3">
            <a:alphaModFix/>
          </a:blip>
          <a:stretch>
            <a:fillRect/>
          </a:stretch>
        </p:blipFill>
        <p:spPr>
          <a:xfrm>
            <a:off x="7689575" y="445025"/>
            <a:ext cx="1142725" cy="885651"/>
          </a:xfrm>
          <a:prstGeom prst="rect">
            <a:avLst/>
          </a:prstGeom>
          <a:noFill/>
          <a:ln>
            <a:noFill/>
          </a:ln>
        </p:spPr>
      </p:pic>
      <p:pic>
        <p:nvPicPr>
          <p:cNvPr id="75" name="Google Shape;75;p16"/>
          <p:cNvPicPr preferRelativeResize="0"/>
          <p:nvPr/>
        </p:nvPicPr>
        <p:blipFill rotWithShape="1">
          <a:blip r:embed="rId4">
            <a:alphaModFix/>
          </a:blip>
          <a:srcRect b="0" l="12131" r="5339" t="6533"/>
          <a:stretch/>
        </p:blipFill>
        <p:spPr>
          <a:xfrm>
            <a:off x="5400150" y="1330675"/>
            <a:ext cx="3432150" cy="1524425"/>
          </a:xfrm>
          <a:prstGeom prst="rect">
            <a:avLst/>
          </a:prstGeom>
          <a:noFill/>
          <a:ln>
            <a:noFill/>
          </a:ln>
        </p:spPr>
      </p:pic>
      <p:sp>
        <p:nvSpPr>
          <p:cNvPr id="76" name="Google Shape;76;p16"/>
          <p:cNvSpPr txBox="1"/>
          <p:nvPr/>
        </p:nvSpPr>
        <p:spPr>
          <a:xfrm>
            <a:off x="782075" y="4487400"/>
            <a:ext cx="3210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Comfortaa"/>
                <a:ea typeface="Comfortaa"/>
                <a:cs typeface="Comfortaa"/>
                <a:sym typeface="Comfortaa"/>
                <a:hlinkClick r:id="rId5"/>
              </a:rPr>
              <a:t>https://www.r-project.org</a:t>
            </a:r>
            <a:endParaRPr sz="1800">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pic>
        <p:nvPicPr>
          <p:cNvPr id="77" name="Google Shape;77;p16"/>
          <p:cNvPicPr preferRelativeResize="0"/>
          <p:nvPr/>
        </p:nvPicPr>
        <p:blipFill>
          <a:blip r:embed="rId6">
            <a:alphaModFix/>
          </a:blip>
          <a:stretch>
            <a:fillRect/>
          </a:stretch>
        </p:blipFill>
        <p:spPr>
          <a:xfrm>
            <a:off x="6613187" y="1635113"/>
            <a:ext cx="737900" cy="737876"/>
          </a:xfrm>
          <a:prstGeom prst="rect">
            <a:avLst/>
          </a:prstGeom>
          <a:noFill/>
          <a:ln>
            <a:noFill/>
          </a:ln>
        </p:spPr>
      </p:pic>
      <p:pic>
        <p:nvPicPr>
          <p:cNvPr id="78" name="Google Shape;78;p16"/>
          <p:cNvPicPr preferRelativeResize="0"/>
          <p:nvPr/>
        </p:nvPicPr>
        <p:blipFill>
          <a:blip r:embed="rId7">
            <a:alphaModFix/>
          </a:blip>
          <a:stretch>
            <a:fillRect/>
          </a:stretch>
        </p:blipFill>
        <p:spPr>
          <a:xfrm>
            <a:off x="5492551" y="2775430"/>
            <a:ext cx="3432150" cy="20044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ANOVA </a:t>
            </a:r>
            <a:endParaRPr>
              <a:latin typeface="Comfortaa"/>
              <a:ea typeface="Comfortaa"/>
              <a:cs typeface="Comfortaa"/>
              <a:sym typeface="Comfortaa"/>
            </a:endParaRPr>
          </a:p>
        </p:txBody>
      </p:sp>
      <p:sp>
        <p:nvSpPr>
          <p:cNvPr id="397" name="Google Shape;397;p52"/>
          <p:cNvSpPr txBox="1"/>
          <p:nvPr>
            <p:ph idx="1" type="body"/>
          </p:nvPr>
        </p:nvSpPr>
        <p:spPr>
          <a:xfrm>
            <a:off x="311700" y="1073350"/>
            <a:ext cx="85206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Comfortaa"/>
              <a:buChar char="●"/>
            </a:pPr>
            <a:r>
              <a:rPr lang="en" sz="1300">
                <a:solidFill>
                  <a:srgbClr val="000000"/>
                </a:solidFill>
                <a:latin typeface="Comfortaa"/>
                <a:ea typeface="Comfortaa"/>
                <a:cs typeface="Comfortaa"/>
                <a:sym typeface="Comfortaa"/>
              </a:rPr>
              <a:t>ANalysis Of VAriance</a:t>
            </a:r>
            <a:endParaRPr sz="1300">
              <a:solidFill>
                <a:srgbClr val="000000"/>
              </a:solidFill>
              <a:latin typeface="Comfortaa"/>
              <a:ea typeface="Comfortaa"/>
              <a:cs typeface="Comfortaa"/>
              <a:sym typeface="Comfortaa"/>
            </a:endParaRPr>
          </a:p>
          <a:p>
            <a:pPr indent="-311150" lvl="0" marL="457200" rtl="0" algn="l">
              <a:spcBef>
                <a:spcPts val="0"/>
              </a:spcBef>
              <a:spcAft>
                <a:spcPts val="0"/>
              </a:spcAft>
              <a:buClr>
                <a:srgbClr val="000000"/>
              </a:buClr>
              <a:buSzPts val="1300"/>
              <a:buFont typeface="Comfortaa"/>
              <a:buChar char="●"/>
            </a:pPr>
            <a:r>
              <a:rPr b="1" lang="en" sz="1300">
                <a:solidFill>
                  <a:srgbClr val="000000"/>
                </a:solidFill>
                <a:latin typeface="Comfortaa"/>
                <a:ea typeface="Comfortaa"/>
                <a:cs typeface="Comfortaa"/>
                <a:sym typeface="Comfortaa"/>
              </a:rPr>
              <a:t>Parametric test</a:t>
            </a:r>
            <a:r>
              <a:rPr lang="en" sz="1300">
                <a:solidFill>
                  <a:srgbClr val="000000"/>
                </a:solidFill>
                <a:latin typeface="Comfortaa"/>
                <a:ea typeface="Comfortaa"/>
                <a:cs typeface="Comfortaa"/>
                <a:sym typeface="Comfortaa"/>
              </a:rPr>
              <a:t> (normal distribution)</a:t>
            </a:r>
            <a:endParaRPr sz="1300">
              <a:solidFill>
                <a:srgbClr val="000000"/>
              </a:solidFill>
              <a:latin typeface="Comfortaa"/>
              <a:ea typeface="Comfortaa"/>
              <a:cs typeface="Comfortaa"/>
              <a:sym typeface="Comfortaa"/>
            </a:endParaRPr>
          </a:p>
          <a:p>
            <a:pPr indent="-311150" lvl="0" marL="457200" rtl="0" algn="l">
              <a:spcBef>
                <a:spcPts val="0"/>
              </a:spcBef>
              <a:spcAft>
                <a:spcPts val="0"/>
              </a:spcAft>
              <a:buClr>
                <a:srgbClr val="000000"/>
              </a:buClr>
              <a:buSzPts val="1300"/>
              <a:buFont typeface="Comfortaa"/>
              <a:buChar char="●"/>
            </a:pPr>
            <a:r>
              <a:rPr lang="en" sz="1300">
                <a:solidFill>
                  <a:srgbClr val="000000"/>
                </a:solidFill>
                <a:latin typeface="Comfortaa"/>
                <a:ea typeface="Comfortaa"/>
                <a:cs typeface="Comfortaa"/>
                <a:sym typeface="Comfortaa"/>
              </a:rPr>
              <a:t>Asks whether the population means of several groups are equal (generalization of t-test for more than two groups) </a:t>
            </a:r>
            <a:endParaRPr sz="1300">
              <a:solidFill>
                <a:srgbClr val="000000"/>
              </a:solidFill>
              <a:latin typeface="Comfortaa"/>
              <a:ea typeface="Comfortaa"/>
              <a:cs typeface="Comfortaa"/>
              <a:sym typeface="Comfortaa"/>
            </a:endParaRPr>
          </a:p>
          <a:p>
            <a:pPr indent="-311150" lvl="0" marL="457200" rtl="0" algn="l">
              <a:spcBef>
                <a:spcPts val="0"/>
              </a:spcBef>
              <a:spcAft>
                <a:spcPts val="0"/>
              </a:spcAft>
              <a:buClr>
                <a:srgbClr val="000000"/>
              </a:buClr>
              <a:buSzPts val="1300"/>
              <a:buChar char="●"/>
            </a:pPr>
            <a:r>
              <a:rPr b="1" lang="en" sz="1300" u="sng">
                <a:solidFill>
                  <a:srgbClr val="000000"/>
                </a:solidFill>
                <a:latin typeface="Comfortaa"/>
                <a:ea typeface="Comfortaa"/>
                <a:cs typeface="Comfortaa"/>
                <a:sym typeface="Comfortaa"/>
              </a:rPr>
              <a:t>One-Way:</a:t>
            </a:r>
            <a:r>
              <a:rPr lang="en" sz="1300" u="sng">
                <a:solidFill>
                  <a:srgbClr val="000000"/>
                </a:solidFill>
                <a:latin typeface="Comfortaa"/>
                <a:ea typeface="Comfortaa"/>
                <a:cs typeface="Comfortaa"/>
                <a:sym typeface="Comfortaa"/>
              </a:rPr>
              <a:t> </a:t>
            </a:r>
            <a:endParaRPr sz="1300" u="sng">
              <a:solidFill>
                <a:srgbClr val="000000"/>
              </a:solidFill>
              <a:latin typeface="Comfortaa"/>
              <a:ea typeface="Comfortaa"/>
              <a:cs typeface="Comfortaa"/>
              <a:sym typeface="Comfortaa"/>
            </a:endParaRPr>
          </a:p>
          <a:p>
            <a:pPr indent="-311150" lvl="1" marL="914400" rtl="0" algn="l">
              <a:spcBef>
                <a:spcPts val="0"/>
              </a:spcBef>
              <a:spcAft>
                <a:spcPts val="0"/>
              </a:spcAft>
              <a:buClr>
                <a:srgbClr val="000000"/>
              </a:buClr>
              <a:buSzPts val="1300"/>
              <a:buFont typeface="Comfortaa"/>
              <a:buChar char="○"/>
            </a:pPr>
            <a:r>
              <a:rPr lang="en" sz="1300">
                <a:solidFill>
                  <a:srgbClr val="000000"/>
                </a:solidFill>
                <a:latin typeface="Comfortaa"/>
                <a:ea typeface="Comfortaa"/>
                <a:cs typeface="Comfortaa"/>
                <a:sym typeface="Comfortaa"/>
              </a:rPr>
              <a:t>Assumptions:</a:t>
            </a:r>
            <a:endParaRPr sz="1300">
              <a:solidFill>
                <a:srgbClr val="000000"/>
              </a:solidFill>
              <a:latin typeface="Comfortaa"/>
              <a:ea typeface="Comfortaa"/>
              <a:cs typeface="Comfortaa"/>
              <a:sym typeface="Comfortaa"/>
            </a:endParaRPr>
          </a:p>
          <a:p>
            <a:pPr indent="-311150" lvl="2" marL="1371600" rtl="0" algn="l">
              <a:spcBef>
                <a:spcPts val="0"/>
              </a:spcBef>
              <a:spcAft>
                <a:spcPts val="0"/>
              </a:spcAft>
              <a:buClr>
                <a:srgbClr val="000000"/>
              </a:buClr>
              <a:buSzPts val="1300"/>
              <a:buFont typeface="Comfortaa"/>
              <a:buChar char="■"/>
            </a:pPr>
            <a:r>
              <a:rPr lang="en" sz="1300">
                <a:solidFill>
                  <a:srgbClr val="000000"/>
                </a:solidFill>
                <a:latin typeface="Comfortaa"/>
                <a:ea typeface="Comfortaa"/>
                <a:cs typeface="Comfortaa"/>
                <a:sym typeface="Comfortaa"/>
              </a:rPr>
              <a:t>The dependent variable is normally distributed (as well as response variable residuals). </a:t>
            </a:r>
            <a:endParaRPr sz="1300">
              <a:solidFill>
                <a:srgbClr val="000000"/>
              </a:solidFill>
              <a:latin typeface="Comfortaa"/>
              <a:ea typeface="Comfortaa"/>
              <a:cs typeface="Comfortaa"/>
              <a:sym typeface="Comfortaa"/>
            </a:endParaRPr>
          </a:p>
          <a:p>
            <a:pPr indent="-311150" lvl="2" marL="1371600" rtl="0" algn="l">
              <a:spcBef>
                <a:spcPts val="0"/>
              </a:spcBef>
              <a:spcAft>
                <a:spcPts val="0"/>
              </a:spcAft>
              <a:buClr>
                <a:srgbClr val="000000"/>
              </a:buClr>
              <a:buSzPts val="1300"/>
              <a:buFont typeface="Comfortaa"/>
              <a:buChar char="■"/>
            </a:pPr>
            <a:r>
              <a:rPr lang="en" sz="1300">
                <a:solidFill>
                  <a:srgbClr val="000000"/>
                </a:solidFill>
                <a:latin typeface="Comfortaa"/>
                <a:ea typeface="Comfortaa"/>
                <a:cs typeface="Comfortaa"/>
                <a:sym typeface="Comfortaa"/>
              </a:rPr>
              <a:t>The two groups have approximately equal variance on the dependent variable. </a:t>
            </a:r>
            <a:endParaRPr sz="1300">
              <a:solidFill>
                <a:srgbClr val="000000"/>
              </a:solidFill>
              <a:latin typeface="Comfortaa"/>
              <a:ea typeface="Comfortaa"/>
              <a:cs typeface="Comfortaa"/>
              <a:sym typeface="Comfortaa"/>
            </a:endParaRPr>
          </a:p>
          <a:p>
            <a:pPr indent="-311150" lvl="2" marL="1371600" rtl="0" algn="l">
              <a:spcBef>
                <a:spcPts val="0"/>
              </a:spcBef>
              <a:spcAft>
                <a:spcPts val="0"/>
              </a:spcAft>
              <a:buClr>
                <a:srgbClr val="000000"/>
              </a:buClr>
              <a:buSzPts val="1300"/>
              <a:buFont typeface="Comfortaa"/>
              <a:buChar char="■"/>
            </a:pPr>
            <a:r>
              <a:rPr lang="en" sz="1300">
                <a:solidFill>
                  <a:srgbClr val="000000"/>
                </a:solidFill>
                <a:latin typeface="Comfortaa"/>
                <a:ea typeface="Comfortaa"/>
                <a:cs typeface="Comfortaa"/>
                <a:sym typeface="Comfortaa"/>
              </a:rPr>
              <a:t>Variables are independent and identically distributed (iid). </a:t>
            </a:r>
            <a:endParaRPr sz="1300">
              <a:solidFill>
                <a:srgbClr val="000000"/>
              </a:solidFill>
              <a:latin typeface="Comfortaa"/>
              <a:ea typeface="Comfortaa"/>
              <a:cs typeface="Comfortaa"/>
              <a:sym typeface="Comfortaa"/>
            </a:endParaRPr>
          </a:p>
          <a:p>
            <a:pPr indent="-311150" lvl="1" marL="914400" rtl="0" algn="l">
              <a:spcBef>
                <a:spcPts val="0"/>
              </a:spcBef>
              <a:spcAft>
                <a:spcPts val="0"/>
              </a:spcAft>
              <a:buClr>
                <a:srgbClr val="000000"/>
              </a:buClr>
              <a:buSzPts val="1300"/>
              <a:buFont typeface="Comfortaa"/>
              <a:buChar char="○"/>
            </a:pPr>
            <a:r>
              <a:rPr lang="en" sz="1300">
                <a:solidFill>
                  <a:srgbClr val="000000"/>
                </a:solidFill>
                <a:latin typeface="Comfortaa"/>
                <a:ea typeface="Comfortaa"/>
                <a:cs typeface="Comfortaa"/>
                <a:sym typeface="Comfortaa"/>
              </a:rPr>
              <a:t>Hypotheses:</a:t>
            </a:r>
            <a:endParaRPr sz="1300">
              <a:solidFill>
                <a:srgbClr val="000000"/>
              </a:solidFill>
              <a:latin typeface="Comfortaa"/>
              <a:ea typeface="Comfortaa"/>
              <a:cs typeface="Comfortaa"/>
              <a:sym typeface="Comfortaa"/>
            </a:endParaRPr>
          </a:p>
          <a:p>
            <a:pPr indent="-311150" lvl="2" marL="1371600" rtl="0" algn="l">
              <a:spcBef>
                <a:spcPts val="0"/>
              </a:spcBef>
              <a:spcAft>
                <a:spcPts val="0"/>
              </a:spcAft>
              <a:buClr>
                <a:srgbClr val="000000"/>
              </a:buClr>
              <a:buSzPts val="1300"/>
              <a:buFont typeface="Comfortaa"/>
              <a:buChar char="■"/>
            </a:pPr>
            <a:r>
              <a:rPr b="1" lang="en" sz="1300">
                <a:solidFill>
                  <a:srgbClr val="000000"/>
                </a:solidFill>
                <a:latin typeface="Comfortaa"/>
                <a:ea typeface="Comfortaa"/>
                <a:cs typeface="Comfortaa"/>
                <a:sym typeface="Comfortaa"/>
              </a:rPr>
              <a:t>Null: </a:t>
            </a:r>
            <a:r>
              <a:rPr lang="en" sz="1300">
                <a:solidFill>
                  <a:srgbClr val="000000"/>
                </a:solidFill>
                <a:latin typeface="Comfortaa"/>
                <a:ea typeface="Comfortaa"/>
                <a:cs typeface="Comfortaa"/>
                <a:sym typeface="Comfortaa"/>
              </a:rPr>
              <a:t>There are no significant differences between the groups' / samples’ means (and thus all come from a larger overall population) </a:t>
            </a:r>
            <a:endParaRPr sz="1300">
              <a:solidFill>
                <a:srgbClr val="000000"/>
              </a:solidFill>
              <a:latin typeface="Comfortaa"/>
              <a:ea typeface="Comfortaa"/>
              <a:cs typeface="Comfortaa"/>
              <a:sym typeface="Comfortaa"/>
            </a:endParaRPr>
          </a:p>
          <a:p>
            <a:pPr indent="-311150" lvl="2" marL="1371600" rtl="0" algn="l">
              <a:spcBef>
                <a:spcPts val="0"/>
              </a:spcBef>
              <a:spcAft>
                <a:spcPts val="0"/>
              </a:spcAft>
              <a:buClr>
                <a:srgbClr val="000000"/>
              </a:buClr>
              <a:buSzPts val="1300"/>
              <a:buFont typeface="Comfortaa"/>
              <a:buChar char="■"/>
            </a:pPr>
            <a:r>
              <a:rPr b="1" lang="en" sz="1300">
                <a:solidFill>
                  <a:srgbClr val="000000"/>
                </a:solidFill>
                <a:latin typeface="Comfortaa"/>
                <a:ea typeface="Comfortaa"/>
                <a:cs typeface="Comfortaa"/>
                <a:sym typeface="Comfortaa"/>
              </a:rPr>
              <a:t>Alternate: </a:t>
            </a:r>
            <a:r>
              <a:rPr lang="en" sz="1300">
                <a:solidFill>
                  <a:srgbClr val="000000"/>
                </a:solidFill>
                <a:latin typeface="Comfortaa"/>
                <a:ea typeface="Comfortaa"/>
                <a:cs typeface="Comfortaa"/>
                <a:sym typeface="Comfortaa"/>
              </a:rPr>
              <a:t>There is a significant difference between the groups' / samples’ means. </a:t>
            </a:r>
            <a:endParaRPr sz="1300">
              <a:solidFill>
                <a:srgbClr val="000000"/>
              </a:solidFill>
              <a:latin typeface="Comfortaa"/>
              <a:ea typeface="Comfortaa"/>
              <a:cs typeface="Comfortaa"/>
              <a:sym typeface="Comfortaa"/>
            </a:endParaRPr>
          </a:p>
          <a:p>
            <a:pPr indent="0" lvl="0" marL="457200" marR="0" rtl="0" algn="l">
              <a:lnSpc>
                <a:spcPct val="115000"/>
              </a:lnSpc>
              <a:spcBef>
                <a:spcPts val="0"/>
              </a:spcBef>
              <a:spcAft>
                <a:spcPts val="0"/>
              </a:spcAft>
              <a:buNone/>
            </a:pPr>
            <a:r>
              <a:t/>
            </a:r>
            <a:endParaRPr sz="1200">
              <a:solidFill>
                <a:srgbClr val="000000"/>
              </a:solidFill>
              <a:latin typeface="Comfortaa"/>
              <a:ea typeface="Comfortaa"/>
              <a:cs typeface="Comfortaa"/>
              <a:sym typeface="Comfortaa"/>
            </a:endParaRPr>
          </a:p>
          <a:p>
            <a:pPr indent="0" lvl="0" marL="457200" rtl="0" algn="l">
              <a:spcBef>
                <a:spcPts val="0"/>
              </a:spcBef>
              <a:spcAft>
                <a:spcPts val="0"/>
              </a:spcAft>
              <a:buNone/>
            </a:pPr>
            <a:r>
              <a:t/>
            </a:r>
            <a:endParaRPr sz="1200">
              <a:solidFill>
                <a:srgbClr val="000000"/>
              </a:solidFill>
              <a:latin typeface="Comfortaa"/>
              <a:ea typeface="Comfortaa"/>
              <a:cs typeface="Comfortaa"/>
              <a:sym typeface="Comfortaa"/>
            </a:endParaRPr>
          </a:p>
          <a:p>
            <a:pPr indent="0" lvl="0" marL="0" rtl="0" algn="l">
              <a:spcBef>
                <a:spcPts val="1600"/>
              </a:spcBef>
              <a:spcAft>
                <a:spcPts val="1600"/>
              </a:spcAft>
              <a:buNone/>
            </a:pPr>
            <a:r>
              <a:t/>
            </a:r>
            <a:endParaRPr sz="1200">
              <a:solidFill>
                <a:srgbClr val="000000"/>
              </a:solidFill>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3"/>
          <p:cNvSpPr txBox="1"/>
          <p:nvPr>
            <p:ph type="title"/>
          </p:nvPr>
        </p:nvSpPr>
        <p:spPr>
          <a:xfrm>
            <a:off x="152400" y="10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ANOVA </a:t>
            </a:r>
            <a:endParaRPr>
              <a:latin typeface="Comfortaa"/>
              <a:ea typeface="Comfortaa"/>
              <a:cs typeface="Comfortaa"/>
              <a:sym typeface="Comfortaa"/>
            </a:endParaRPr>
          </a:p>
        </p:txBody>
      </p:sp>
      <p:pic>
        <p:nvPicPr>
          <p:cNvPr id="403" name="Google Shape;403;p53"/>
          <p:cNvPicPr preferRelativeResize="0"/>
          <p:nvPr/>
        </p:nvPicPr>
        <p:blipFill>
          <a:blip r:embed="rId3">
            <a:alphaModFix/>
          </a:blip>
          <a:stretch>
            <a:fillRect/>
          </a:stretch>
        </p:blipFill>
        <p:spPr>
          <a:xfrm>
            <a:off x="152400" y="780475"/>
            <a:ext cx="8839197" cy="1365824"/>
          </a:xfrm>
          <a:prstGeom prst="rect">
            <a:avLst/>
          </a:prstGeom>
          <a:noFill/>
          <a:ln cap="flat" cmpd="sng" w="19050">
            <a:solidFill>
              <a:schemeClr val="dk2"/>
            </a:solidFill>
            <a:prstDash val="solid"/>
            <a:round/>
            <a:headEnd len="sm" w="sm" type="none"/>
            <a:tailEnd len="sm" w="sm" type="none"/>
          </a:ln>
        </p:spPr>
      </p:pic>
      <p:pic>
        <p:nvPicPr>
          <p:cNvPr id="404" name="Google Shape;404;p53"/>
          <p:cNvPicPr preferRelativeResize="0"/>
          <p:nvPr/>
        </p:nvPicPr>
        <p:blipFill>
          <a:blip r:embed="rId4">
            <a:alphaModFix/>
          </a:blip>
          <a:stretch>
            <a:fillRect/>
          </a:stretch>
        </p:blipFill>
        <p:spPr>
          <a:xfrm>
            <a:off x="217975" y="2185250"/>
            <a:ext cx="4301524" cy="1152525"/>
          </a:xfrm>
          <a:prstGeom prst="rect">
            <a:avLst/>
          </a:prstGeom>
          <a:noFill/>
          <a:ln>
            <a:noFill/>
          </a:ln>
        </p:spPr>
      </p:pic>
      <p:pic>
        <p:nvPicPr>
          <p:cNvPr id="405" name="Google Shape;405;p53"/>
          <p:cNvPicPr preferRelativeResize="0"/>
          <p:nvPr/>
        </p:nvPicPr>
        <p:blipFill>
          <a:blip r:embed="rId5">
            <a:alphaModFix/>
          </a:blip>
          <a:stretch>
            <a:fillRect/>
          </a:stretch>
        </p:blipFill>
        <p:spPr>
          <a:xfrm>
            <a:off x="3848650" y="3780095"/>
            <a:ext cx="5295360" cy="1365825"/>
          </a:xfrm>
          <a:prstGeom prst="rect">
            <a:avLst/>
          </a:prstGeom>
          <a:noFill/>
          <a:ln>
            <a:noFill/>
          </a:ln>
        </p:spPr>
      </p:pic>
      <p:pic>
        <p:nvPicPr>
          <p:cNvPr id="406" name="Google Shape;406;p53"/>
          <p:cNvPicPr preferRelativeResize="0"/>
          <p:nvPr/>
        </p:nvPicPr>
        <p:blipFill>
          <a:blip r:embed="rId6">
            <a:alphaModFix/>
          </a:blip>
          <a:stretch>
            <a:fillRect/>
          </a:stretch>
        </p:blipFill>
        <p:spPr>
          <a:xfrm>
            <a:off x="5324450" y="2248199"/>
            <a:ext cx="2684028" cy="1441163"/>
          </a:xfrm>
          <a:prstGeom prst="rect">
            <a:avLst/>
          </a:prstGeom>
          <a:noFill/>
          <a:ln>
            <a:noFill/>
          </a:ln>
        </p:spPr>
      </p:pic>
      <p:sp>
        <p:nvSpPr>
          <p:cNvPr id="407" name="Google Shape;407;p53"/>
          <p:cNvSpPr txBox="1"/>
          <p:nvPr/>
        </p:nvSpPr>
        <p:spPr>
          <a:xfrm>
            <a:off x="327575" y="4001725"/>
            <a:ext cx="19671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Variance Between</a:t>
            </a:r>
            <a:endParaRPr sz="1200"/>
          </a:p>
        </p:txBody>
      </p:sp>
      <p:sp>
        <p:nvSpPr>
          <p:cNvPr id="408" name="Google Shape;408;p53"/>
          <p:cNvSpPr txBox="1"/>
          <p:nvPr/>
        </p:nvSpPr>
        <p:spPr>
          <a:xfrm>
            <a:off x="0" y="3640338"/>
            <a:ext cx="40017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Variance Between + Variance Within = Total Variance </a:t>
            </a:r>
            <a:endParaRPr b="1" sz="1200"/>
          </a:p>
        </p:txBody>
      </p:sp>
      <p:sp>
        <p:nvSpPr>
          <p:cNvPr id="409" name="Google Shape;409;p53"/>
          <p:cNvSpPr/>
          <p:nvPr/>
        </p:nvSpPr>
        <p:spPr>
          <a:xfrm>
            <a:off x="1892988" y="4035675"/>
            <a:ext cx="328775" cy="655650"/>
          </a:xfrm>
          <a:custGeom>
            <a:rect b="b" l="l" r="r" t="t"/>
            <a:pathLst>
              <a:path extrusionOk="0" h="26226" w="13151">
                <a:moveTo>
                  <a:pt x="905" y="0"/>
                </a:moveTo>
                <a:cubicBezTo>
                  <a:pt x="2940" y="2713"/>
                  <a:pt x="13264" y="11907"/>
                  <a:pt x="13113" y="16278"/>
                </a:cubicBezTo>
                <a:cubicBezTo>
                  <a:pt x="12962" y="20649"/>
                  <a:pt x="2186" y="24568"/>
                  <a:pt x="0" y="26226"/>
                </a:cubicBezTo>
              </a:path>
            </a:pathLst>
          </a:custGeom>
          <a:noFill/>
          <a:ln cap="flat" cmpd="sng" w="28575">
            <a:solidFill>
              <a:srgbClr val="5B0F00"/>
            </a:solidFill>
            <a:prstDash val="solid"/>
            <a:round/>
            <a:headEnd len="med" w="med" type="none"/>
            <a:tailEnd len="med" w="med" type="none"/>
          </a:ln>
        </p:spPr>
      </p:sp>
      <p:sp>
        <p:nvSpPr>
          <p:cNvPr id="410" name="Google Shape;410;p53"/>
          <p:cNvSpPr txBox="1"/>
          <p:nvPr/>
        </p:nvSpPr>
        <p:spPr>
          <a:xfrm>
            <a:off x="2286538" y="4103575"/>
            <a:ext cx="13113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Total Variance Components </a:t>
            </a:r>
            <a:endParaRPr b="1" sz="1200"/>
          </a:p>
        </p:txBody>
      </p:sp>
      <p:sp>
        <p:nvSpPr>
          <p:cNvPr id="411" name="Google Shape;411;p53"/>
          <p:cNvSpPr txBox="1"/>
          <p:nvPr/>
        </p:nvSpPr>
        <p:spPr>
          <a:xfrm>
            <a:off x="379425" y="4386150"/>
            <a:ext cx="16563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Variance Within</a:t>
            </a:r>
            <a:endParaRPr sz="1200"/>
          </a:p>
        </p:txBody>
      </p:sp>
      <p:cxnSp>
        <p:nvCxnSpPr>
          <p:cNvPr id="412" name="Google Shape;412;p53"/>
          <p:cNvCxnSpPr/>
          <p:nvPr/>
        </p:nvCxnSpPr>
        <p:spPr>
          <a:xfrm>
            <a:off x="327825" y="4363500"/>
            <a:ext cx="1480800" cy="0"/>
          </a:xfrm>
          <a:prstGeom prst="straightConnector1">
            <a:avLst/>
          </a:prstGeom>
          <a:noFill/>
          <a:ln cap="flat" cmpd="sng" w="19050">
            <a:solidFill>
              <a:srgbClr val="000000"/>
            </a:solidFill>
            <a:prstDash val="solid"/>
            <a:round/>
            <a:headEnd len="med" w="med" type="none"/>
            <a:tailEnd len="med" w="med" type="none"/>
          </a:ln>
        </p:spPr>
      </p:cxnSp>
      <p:pic>
        <p:nvPicPr>
          <p:cNvPr id="413" name="Google Shape;413;p53"/>
          <p:cNvPicPr preferRelativeResize="0"/>
          <p:nvPr/>
        </p:nvPicPr>
        <p:blipFill>
          <a:blip r:embed="rId7">
            <a:alphaModFix/>
          </a:blip>
          <a:stretch>
            <a:fillRect/>
          </a:stretch>
        </p:blipFill>
        <p:spPr>
          <a:xfrm>
            <a:off x="4519500" y="4045563"/>
            <a:ext cx="575900" cy="138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4"/>
          <p:cNvSpPr txBox="1"/>
          <p:nvPr>
            <p:ph type="title"/>
          </p:nvPr>
        </p:nvSpPr>
        <p:spPr>
          <a:xfrm>
            <a:off x="311700" y="21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ANOVA Example</a:t>
            </a:r>
            <a:endParaRPr>
              <a:latin typeface="Comfortaa"/>
              <a:ea typeface="Comfortaa"/>
              <a:cs typeface="Comfortaa"/>
              <a:sym typeface="Comfortaa"/>
            </a:endParaRPr>
          </a:p>
        </p:txBody>
      </p:sp>
      <p:sp>
        <p:nvSpPr>
          <p:cNvPr id="419" name="Google Shape;419;p54"/>
          <p:cNvSpPr txBox="1"/>
          <p:nvPr/>
        </p:nvSpPr>
        <p:spPr>
          <a:xfrm>
            <a:off x="86200" y="787850"/>
            <a:ext cx="5373300" cy="16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Problem Statement:</a:t>
            </a:r>
            <a:endParaRPr u="sng">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latin typeface="Comfortaa"/>
                <a:ea typeface="Comfortaa"/>
                <a:cs typeface="Comfortaa"/>
                <a:sym typeface="Comfortaa"/>
              </a:rPr>
              <a:t>A drug company tested three formulations of a pain relief medicine for migraine headache sufferers. For the experiment 27 volunteers were selected and 9 were randomly assigned to one of three drug formulations. The subjects were instructed to take the drug during their next migraine headache episode and to report their pain on a scale of 1 to 10 (10 being most pain).</a:t>
            </a:r>
            <a:endParaRPr>
              <a:latin typeface="Comfortaa"/>
              <a:ea typeface="Comfortaa"/>
              <a:cs typeface="Comfortaa"/>
              <a:sym typeface="Comfortaa"/>
            </a:endParaRPr>
          </a:p>
          <a:p>
            <a:pPr indent="0" lvl="0" marL="0" rtl="0" algn="l">
              <a:spcBef>
                <a:spcPts val="0"/>
              </a:spcBef>
              <a:spcAft>
                <a:spcPts val="0"/>
              </a:spcAft>
              <a:buNone/>
            </a:pPr>
            <a:r>
              <a:t/>
            </a:r>
            <a:endParaRPr/>
          </a:p>
        </p:txBody>
      </p:sp>
      <p:sp>
        <p:nvSpPr>
          <p:cNvPr id="420" name="Google Shape;420;p54"/>
          <p:cNvSpPr txBox="1"/>
          <p:nvPr/>
        </p:nvSpPr>
        <p:spPr>
          <a:xfrm>
            <a:off x="5541300" y="876450"/>
            <a:ext cx="3602700" cy="16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Comfortaa"/>
                <a:ea typeface="Comfortaa"/>
                <a:cs typeface="Comfortaa"/>
                <a:sym typeface="Comfortaa"/>
              </a:rPr>
              <a:t>Null Hypothesis:</a:t>
            </a:r>
            <a:r>
              <a:rPr lang="en">
                <a:latin typeface="Comfortaa"/>
                <a:ea typeface="Comfortaa"/>
                <a:cs typeface="Comfortaa"/>
                <a:sym typeface="Comfortaa"/>
              </a:rPr>
              <a:t> there are no significant differences between the drug groups' means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Alternative Hypothesis:</a:t>
            </a:r>
            <a:r>
              <a:rPr lang="en">
                <a:latin typeface="Comfortaa"/>
                <a:ea typeface="Comfortaa"/>
                <a:cs typeface="Comfortaa"/>
                <a:sym typeface="Comfortaa"/>
              </a:rPr>
              <a:t> there is a significant difference between the drug group's means </a:t>
            </a:r>
            <a:endParaRPr>
              <a:latin typeface="Comfortaa"/>
              <a:ea typeface="Comfortaa"/>
              <a:cs typeface="Comfortaa"/>
              <a:sym typeface="Comfortaa"/>
            </a:endParaRPr>
          </a:p>
          <a:p>
            <a:pPr indent="0" lvl="0" marL="0" rtl="0" algn="l">
              <a:spcBef>
                <a:spcPts val="0"/>
              </a:spcBef>
              <a:spcAft>
                <a:spcPts val="0"/>
              </a:spcAft>
              <a:buNone/>
            </a:pPr>
            <a:r>
              <a:t/>
            </a:r>
            <a:endParaRPr/>
          </a:p>
        </p:txBody>
      </p:sp>
      <p:pic>
        <p:nvPicPr>
          <p:cNvPr id="421" name="Google Shape;421;p54"/>
          <p:cNvPicPr preferRelativeResize="0"/>
          <p:nvPr/>
        </p:nvPicPr>
        <p:blipFill>
          <a:blip r:embed="rId3">
            <a:alphaModFix/>
          </a:blip>
          <a:stretch>
            <a:fillRect/>
          </a:stretch>
        </p:blipFill>
        <p:spPr>
          <a:xfrm>
            <a:off x="152400" y="2939625"/>
            <a:ext cx="8839202" cy="547287"/>
          </a:xfrm>
          <a:prstGeom prst="rect">
            <a:avLst/>
          </a:prstGeom>
          <a:noFill/>
          <a:ln cap="flat" cmpd="sng" w="19050">
            <a:solidFill>
              <a:srgbClr val="999999"/>
            </a:solidFill>
            <a:prstDash val="solid"/>
            <a:round/>
            <a:headEnd len="sm" w="sm" type="none"/>
            <a:tailEnd len="sm" w="sm" type="none"/>
          </a:ln>
        </p:spPr>
      </p:pic>
      <p:pic>
        <p:nvPicPr>
          <p:cNvPr id="422" name="Google Shape;422;p54"/>
          <p:cNvPicPr preferRelativeResize="0"/>
          <p:nvPr/>
        </p:nvPicPr>
        <p:blipFill>
          <a:blip r:embed="rId4">
            <a:alphaModFix/>
          </a:blip>
          <a:stretch>
            <a:fillRect/>
          </a:stretch>
        </p:blipFill>
        <p:spPr>
          <a:xfrm>
            <a:off x="0" y="4015800"/>
            <a:ext cx="3462525" cy="655975"/>
          </a:xfrm>
          <a:prstGeom prst="rect">
            <a:avLst/>
          </a:prstGeom>
          <a:noFill/>
          <a:ln>
            <a:noFill/>
          </a:ln>
        </p:spPr>
      </p:pic>
      <p:sp>
        <p:nvSpPr>
          <p:cNvPr id="423" name="Google Shape;423;p54"/>
          <p:cNvSpPr txBox="1"/>
          <p:nvPr/>
        </p:nvSpPr>
        <p:spPr>
          <a:xfrm>
            <a:off x="86200" y="2571750"/>
            <a:ext cx="67671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Comfortaa"/>
                <a:ea typeface="Comfortaa"/>
                <a:cs typeface="Comfortaa"/>
                <a:sym typeface="Comfortaa"/>
              </a:rPr>
              <a:t>DrugA </a:t>
            </a:r>
            <a:r>
              <a:rPr lang="en">
                <a:solidFill>
                  <a:schemeClr val="dk1"/>
                </a:solidFill>
                <a:latin typeface="Comfortaa"/>
                <a:ea typeface="Comfortaa"/>
                <a:cs typeface="Comfortaa"/>
                <a:sym typeface="Comfortaa"/>
              </a:rPr>
              <a:t>4 5 4 3 2 4 3 4 4 </a:t>
            </a:r>
            <a:r>
              <a:rPr b="1" lang="en">
                <a:solidFill>
                  <a:schemeClr val="dk1"/>
                </a:solidFill>
                <a:latin typeface="Comfortaa"/>
                <a:ea typeface="Comfortaa"/>
                <a:cs typeface="Comfortaa"/>
                <a:sym typeface="Comfortaa"/>
              </a:rPr>
              <a:t>| DrugB </a:t>
            </a:r>
            <a:r>
              <a:rPr lang="en">
                <a:solidFill>
                  <a:schemeClr val="dk1"/>
                </a:solidFill>
                <a:latin typeface="Comfortaa"/>
                <a:ea typeface="Comfortaa"/>
                <a:cs typeface="Comfortaa"/>
                <a:sym typeface="Comfortaa"/>
              </a:rPr>
              <a:t>6 8 4 5 4 6 5 8 6 </a:t>
            </a:r>
            <a:r>
              <a:rPr b="1" lang="en">
                <a:solidFill>
                  <a:schemeClr val="dk1"/>
                </a:solidFill>
                <a:latin typeface="Comfortaa"/>
                <a:ea typeface="Comfortaa"/>
                <a:cs typeface="Comfortaa"/>
                <a:sym typeface="Comfortaa"/>
              </a:rPr>
              <a:t>| DrugC</a:t>
            </a:r>
            <a:r>
              <a:rPr lang="en">
                <a:solidFill>
                  <a:schemeClr val="dk1"/>
                </a:solidFill>
                <a:latin typeface="Comfortaa"/>
                <a:ea typeface="Comfortaa"/>
                <a:cs typeface="Comfortaa"/>
                <a:sym typeface="Comfortaa"/>
              </a:rPr>
              <a:t> 6 7 6 6 7 5 6 5 5</a:t>
            </a:r>
            <a:endParaRPr/>
          </a:p>
        </p:txBody>
      </p:sp>
      <p:pic>
        <p:nvPicPr>
          <p:cNvPr id="424" name="Google Shape;424;p54"/>
          <p:cNvPicPr preferRelativeResize="0"/>
          <p:nvPr/>
        </p:nvPicPr>
        <p:blipFill>
          <a:blip r:embed="rId5">
            <a:alphaModFix/>
          </a:blip>
          <a:stretch>
            <a:fillRect/>
          </a:stretch>
        </p:blipFill>
        <p:spPr>
          <a:xfrm>
            <a:off x="3321175" y="3667600"/>
            <a:ext cx="3115502" cy="167500"/>
          </a:xfrm>
          <a:prstGeom prst="rect">
            <a:avLst/>
          </a:prstGeom>
          <a:noFill/>
          <a:ln cap="flat" cmpd="sng" w="19050">
            <a:solidFill>
              <a:srgbClr val="666666"/>
            </a:solidFill>
            <a:prstDash val="solid"/>
            <a:round/>
            <a:headEnd len="sm" w="sm" type="none"/>
            <a:tailEnd len="sm" w="sm" type="none"/>
          </a:ln>
        </p:spPr>
      </p:pic>
      <p:pic>
        <p:nvPicPr>
          <p:cNvPr id="425" name="Google Shape;425;p54"/>
          <p:cNvPicPr preferRelativeResize="0"/>
          <p:nvPr/>
        </p:nvPicPr>
        <p:blipFill>
          <a:blip r:embed="rId6">
            <a:alphaModFix/>
          </a:blip>
          <a:stretch>
            <a:fillRect/>
          </a:stretch>
        </p:blipFill>
        <p:spPr>
          <a:xfrm>
            <a:off x="3462525" y="3854775"/>
            <a:ext cx="2605500" cy="1012575"/>
          </a:xfrm>
          <a:prstGeom prst="rect">
            <a:avLst/>
          </a:prstGeom>
          <a:noFill/>
          <a:ln>
            <a:noFill/>
          </a:ln>
        </p:spPr>
      </p:pic>
      <p:pic>
        <p:nvPicPr>
          <p:cNvPr id="426" name="Google Shape;426;p54"/>
          <p:cNvPicPr preferRelativeResize="0"/>
          <p:nvPr/>
        </p:nvPicPr>
        <p:blipFill>
          <a:blip r:embed="rId7">
            <a:alphaModFix/>
          </a:blip>
          <a:stretch>
            <a:fillRect/>
          </a:stretch>
        </p:blipFill>
        <p:spPr>
          <a:xfrm>
            <a:off x="6598325" y="3854763"/>
            <a:ext cx="2457033" cy="167525"/>
          </a:xfrm>
          <a:prstGeom prst="rect">
            <a:avLst/>
          </a:prstGeom>
          <a:noFill/>
          <a:ln cap="flat" cmpd="sng" w="19050">
            <a:solidFill>
              <a:srgbClr val="999999"/>
            </a:solidFill>
            <a:prstDash val="solid"/>
            <a:round/>
            <a:headEnd len="sm" w="sm" type="none"/>
            <a:tailEnd len="sm" w="sm" type="none"/>
          </a:ln>
        </p:spPr>
      </p:pic>
      <p:pic>
        <p:nvPicPr>
          <p:cNvPr id="427" name="Google Shape;427;p54"/>
          <p:cNvPicPr preferRelativeResize="0"/>
          <p:nvPr/>
        </p:nvPicPr>
        <p:blipFill>
          <a:blip r:embed="rId8">
            <a:alphaModFix/>
          </a:blip>
          <a:stretch>
            <a:fillRect/>
          </a:stretch>
        </p:blipFill>
        <p:spPr>
          <a:xfrm>
            <a:off x="5924653" y="4130925"/>
            <a:ext cx="3219346" cy="1012575"/>
          </a:xfrm>
          <a:prstGeom prst="rect">
            <a:avLst/>
          </a:prstGeom>
          <a:noFill/>
          <a:ln>
            <a:noFill/>
          </a:ln>
        </p:spPr>
      </p:pic>
      <p:pic>
        <p:nvPicPr>
          <p:cNvPr id="428" name="Google Shape;428;p54"/>
          <p:cNvPicPr preferRelativeResize="0"/>
          <p:nvPr/>
        </p:nvPicPr>
        <p:blipFill>
          <a:blip r:embed="rId9">
            <a:alphaModFix/>
          </a:blip>
          <a:stretch>
            <a:fillRect/>
          </a:stretch>
        </p:blipFill>
        <p:spPr>
          <a:xfrm>
            <a:off x="798950" y="3734237"/>
            <a:ext cx="1493920" cy="224088"/>
          </a:xfrm>
          <a:prstGeom prst="rect">
            <a:avLst/>
          </a:prstGeom>
          <a:noFill/>
          <a:ln cap="flat" cmpd="sng" w="19050">
            <a:solidFill>
              <a:srgbClr val="999999"/>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5"/>
          <p:cNvSpPr txBox="1"/>
          <p:nvPr>
            <p:ph type="title"/>
          </p:nvPr>
        </p:nvSpPr>
        <p:spPr>
          <a:xfrm>
            <a:off x="311700" y="36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Chi-Square Test</a:t>
            </a:r>
            <a:endParaRPr>
              <a:latin typeface="Comfortaa"/>
              <a:ea typeface="Comfortaa"/>
              <a:cs typeface="Comfortaa"/>
              <a:sym typeface="Comfortaa"/>
            </a:endParaRPr>
          </a:p>
        </p:txBody>
      </p:sp>
      <p:sp>
        <p:nvSpPr>
          <p:cNvPr id="434" name="Google Shape;434;p55"/>
          <p:cNvSpPr txBox="1"/>
          <p:nvPr>
            <p:ph idx="1" type="body"/>
          </p:nvPr>
        </p:nvSpPr>
        <p:spPr>
          <a:xfrm>
            <a:off x="311700" y="977938"/>
            <a:ext cx="8520600" cy="1198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Comfortaa"/>
              <a:buChar char="●"/>
            </a:pPr>
            <a:r>
              <a:rPr b="1" lang="en" sz="1200">
                <a:solidFill>
                  <a:srgbClr val="000000"/>
                </a:solidFill>
                <a:latin typeface="Comfortaa"/>
                <a:ea typeface="Comfortaa"/>
                <a:cs typeface="Comfortaa"/>
                <a:sym typeface="Comfortaa"/>
              </a:rPr>
              <a:t>Nonp</a:t>
            </a:r>
            <a:r>
              <a:rPr b="1" lang="en" sz="1200">
                <a:solidFill>
                  <a:srgbClr val="000000"/>
                </a:solidFill>
                <a:latin typeface="Comfortaa"/>
                <a:ea typeface="Comfortaa"/>
                <a:cs typeface="Comfortaa"/>
                <a:sym typeface="Comfortaa"/>
              </a:rPr>
              <a:t>arametric test</a:t>
            </a:r>
            <a:r>
              <a:rPr lang="en" sz="1200">
                <a:solidFill>
                  <a:srgbClr val="000000"/>
                </a:solidFill>
                <a:latin typeface="Comfortaa"/>
                <a:ea typeface="Comfortaa"/>
                <a:cs typeface="Comfortaa"/>
                <a:sym typeface="Comfortaa"/>
              </a:rPr>
              <a:t> (does not assume known distribution)</a:t>
            </a:r>
            <a:endParaRPr sz="1200">
              <a:solidFill>
                <a:srgbClr val="000000"/>
              </a:solidFill>
              <a:latin typeface="Comfortaa"/>
              <a:ea typeface="Comfortaa"/>
              <a:cs typeface="Comfortaa"/>
              <a:sym typeface="Comfortaa"/>
            </a:endParaRPr>
          </a:p>
          <a:p>
            <a:pPr indent="-304800" lvl="0" marL="4572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Used for nominal data (such as wanting to see if there is a difference based on gender to your project question)</a:t>
            </a:r>
            <a:endParaRPr sz="1200">
              <a:solidFill>
                <a:srgbClr val="000000"/>
              </a:solidFill>
              <a:latin typeface="Comfortaa"/>
              <a:ea typeface="Comfortaa"/>
              <a:cs typeface="Comfortaa"/>
              <a:sym typeface="Comfortaa"/>
            </a:endParaRPr>
          </a:p>
          <a:p>
            <a:pPr indent="-304800" lvl="0" marL="457200" rtl="0" algn="l">
              <a:spcBef>
                <a:spcPts val="0"/>
              </a:spcBef>
              <a:spcAft>
                <a:spcPts val="0"/>
              </a:spcAft>
              <a:buClr>
                <a:srgbClr val="000000"/>
              </a:buClr>
              <a:buSzPts val="1200"/>
              <a:buFont typeface="Comfortaa"/>
              <a:buChar char="●"/>
            </a:pPr>
            <a:r>
              <a:rPr lang="en" sz="1200">
                <a:solidFill>
                  <a:srgbClr val="000000"/>
                </a:solidFill>
                <a:highlight>
                  <a:srgbClr val="FFFFFF"/>
                </a:highlight>
                <a:latin typeface="Comfortaa"/>
                <a:ea typeface="Comfortaa"/>
                <a:cs typeface="Comfortaa"/>
                <a:sym typeface="Comfortaa"/>
              </a:rPr>
              <a:t>Used to find out how the observed value of a given phenomena is significantly different from the expected value</a:t>
            </a:r>
            <a:endParaRPr sz="1200">
              <a:solidFill>
                <a:srgbClr val="000000"/>
              </a:solidFill>
              <a:latin typeface="Comfortaa"/>
              <a:ea typeface="Comfortaa"/>
              <a:cs typeface="Comfortaa"/>
              <a:sym typeface="Comfortaa"/>
            </a:endParaRPr>
          </a:p>
        </p:txBody>
      </p:sp>
      <p:sp>
        <p:nvSpPr>
          <p:cNvPr id="435" name="Google Shape;435;p55"/>
          <p:cNvSpPr txBox="1"/>
          <p:nvPr/>
        </p:nvSpPr>
        <p:spPr>
          <a:xfrm>
            <a:off x="311700" y="2176750"/>
            <a:ext cx="8832300" cy="203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u="sng">
                <a:latin typeface="Comfortaa"/>
                <a:ea typeface="Comfortaa"/>
                <a:cs typeface="Comfortaa"/>
                <a:sym typeface="Comfortaa"/>
              </a:rPr>
              <a:t>Goodness-of-Fit:</a:t>
            </a:r>
            <a:r>
              <a:rPr lang="en" sz="1100">
                <a:latin typeface="Comfortaa"/>
                <a:ea typeface="Comfortaa"/>
                <a:cs typeface="Comfortaa"/>
                <a:sym typeface="Comfortaa"/>
              </a:rPr>
              <a:t> Determines if the observed frequencies are different from what we would expect to find (often times using population data or theoretical data). </a:t>
            </a:r>
            <a:r>
              <a:rPr lang="en" sz="1100">
                <a:highlight>
                  <a:srgbClr val="FFFFFF"/>
                </a:highlight>
                <a:latin typeface="Comfortaa"/>
                <a:ea typeface="Comfortaa"/>
                <a:cs typeface="Comfortaa"/>
                <a:sym typeface="Comfortaa"/>
              </a:rPr>
              <a:t>Used to compare the observed sample distribution with the expected probability distribution.</a:t>
            </a:r>
            <a:endParaRPr sz="1100">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sz="1100">
              <a:highlight>
                <a:srgbClr val="FFFFFF"/>
              </a:highlight>
              <a:latin typeface="Comfortaa"/>
              <a:ea typeface="Comfortaa"/>
              <a:cs typeface="Comfortaa"/>
              <a:sym typeface="Comfortaa"/>
            </a:endParaRPr>
          </a:p>
          <a:p>
            <a:pPr indent="-298450" lvl="1" marL="914400" rtl="0" algn="l">
              <a:lnSpc>
                <a:spcPct val="115000"/>
              </a:lnSpc>
              <a:spcBef>
                <a:spcPts val="0"/>
              </a:spcBef>
              <a:spcAft>
                <a:spcPts val="0"/>
              </a:spcAft>
              <a:buClr>
                <a:srgbClr val="000000"/>
              </a:buClr>
              <a:buSzPts val="1100"/>
              <a:buFont typeface="Comfortaa"/>
              <a:buChar char="○"/>
            </a:pPr>
            <a:r>
              <a:rPr lang="en" sz="1100">
                <a:latin typeface="Comfortaa"/>
                <a:ea typeface="Comfortaa"/>
                <a:cs typeface="Comfortaa"/>
                <a:sym typeface="Comfortaa"/>
              </a:rPr>
              <a:t>Assumptions:</a:t>
            </a:r>
            <a:endParaRPr sz="1100">
              <a:latin typeface="Comfortaa"/>
              <a:ea typeface="Comfortaa"/>
              <a:cs typeface="Comfortaa"/>
              <a:sym typeface="Comfortaa"/>
            </a:endParaRPr>
          </a:p>
          <a:p>
            <a:pPr indent="-298450" lvl="2" marL="1371600" rtl="0" algn="l">
              <a:lnSpc>
                <a:spcPct val="150000"/>
              </a:lnSpc>
              <a:spcBef>
                <a:spcPts val="0"/>
              </a:spcBef>
              <a:spcAft>
                <a:spcPts val="0"/>
              </a:spcAft>
              <a:buClr>
                <a:srgbClr val="000000"/>
              </a:buClr>
              <a:buSzPts val="1100"/>
              <a:buFont typeface="Comfortaa"/>
              <a:buChar char="■"/>
            </a:pPr>
            <a:r>
              <a:rPr lang="en" sz="1100">
                <a:latin typeface="Comfortaa"/>
                <a:ea typeface="Comfortaa"/>
                <a:cs typeface="Comfortaa"/>
                <a:sym typeface="Comfortaa"/>
              </a:rPr>
              <a:t>The population is at least 10 times as large as the sample.</a:t>
            </a:r>
            <a:endParaRPr sz="1100">
              <a:latin typeface="Comfortaa"/>
              <a:ea typeface="Comfortaa"/>
              <a:cs typeface="Comfortaa"/>
              <a:sym typeface="Comfortaa"/>
            </a:endParaRPr>
          </a:p>
          <a:p>
            <a:pPr indent="-298450" lvl="2" marL="1371600" rtl="0" algn="l">
              <a:lnSpc>
                <a:spcPct val="150000"/>
              </a:lnSpc>
              <a:spcBef>
                <a:spcPts val="0"/>
              </a:spcBef>
              <a:spcAft>
                <a:spcPts val="0"/>
              </a:spcAft>
              <a:buClr>
                <a:srgbClr val="000000"/>
              </a:buClr>
              <a:buSzPts val="1100"/>
              <a:buFont typeface="Comfortaa"/>
              <a:buChar char="■"/>
            </a:pPr>
            <a:r>
              <a:rPr lang="en" sz="1100">
                <a:latin typeface="Comfortaa"/>
                <a:ea typeface="Comfortaa"/>
                <a:cs typeface="Comfortaa"/>
                <a:sym typeface="Comfortaa"/>
              </a:rPr>
              <a:t>The expected value for each level  of the variable is at least 5.</a:t>
            </a:r>
            <a:endParaRPr sz="1100">
              <a:latin typeface="Comfortaa"/>
              <a:ea typeface="Comfortaa"/>
              <a:cs typeface="Comfortaa"/>
              <a:sym typeface="Comfortaa"/>
            </a:endParaRPr>
          </a:p>
          <a:p>
            <a:pPr indent="-298450" lvl="2" marL="1371600" rtl="0" algn="l">
              <a:lnSpc>
                <a:spcPct val="115000"/>
              </a:lnSpc>
              <a:spcBef>
                <a:spcPts val="0"/>
              </a:spcBef>
              <a:spcAft>
                <a:spcPts val="0"/>
              </a:spcAft>
              <a:buClr>
                <a:srgbClr val="000000"/>
              </a:buClr>
              <a:buSzPts val="1100"/>
              <a:buFont typeface="Comfortaa"/>
              <a:buChar char="■"/>
            </a:pPr>
            <a:r>
              <a:rPr lang="en" sz="1100">
                <a:latin typeface="Comfortaa"/>
                <a:ea typeface="Comfortaa"/>
                <a:cs typeface="Comfortaa"/>
                <a:sym typeface="Comfortaa"/>
              </a:rPr>
              <a:t>Sampling method is simple random sampling (SRS). </a:t>
            </a:r>
            <a:endParaRPr sz="1100">
              <a:latin typeface="Comfortaa"/>
              <a:ea typeface="Comfortaa"/>
              <a:cs typeface="Comfortaa"/>
              <a:sym typeface="Comfortaa"/>
            </a:endParaRPr>
          </a:p>
          <a:p>
            <a:pPr indent="-298450" lvl="1" marL="914400" rtl="0" algn="l">
              <a:lnSpc>
                <a:spcPct val="115000"/>
              </a:lnSpc>
              <a:spcBef>
                <a:spcPts val="0"/>
              </a:spcBef>
              <a:spcAft>
                <a:spcPts val="0"/>
              </a:spcAft>
              <a:buClr>
                <a:srgbClr val="000000"/>
              </a:buClr>
              <a:buSzPts val="1100"/>
              <a:buFont typeface="Comfortaa"/>
              <a:buChar char="○"/>
            </a:pPr>
            <a:r>
              <a:rPr lang="en" sz="1100">
                <a:latin typeface="Comfortaa"/>
                <a:ea typeface="Comfortaa"/>
                <a:cs typeface="Comfortaa"/>
                <a:sym typeface="Comfortaa"/>
              </a:rPr>
              <a:t>Hypotheses: </a:t>
            </a:r>
            <a:endParaRPr sz="1100">
              <a:latin typeface="Comfortaa"/>
              <a:ea typeface="Comfortaa"/>
              <a:cs typeface="Comfortaa"/>
              <a:sym typeface="Comfortaa"/>
            </a:endParaRPr>
          </a:p>
          <a:p>
            <a:pPr indent="-298450" lvl="2" marL="1371600" rtl="0" algn="l">
              <a:lnSpc>
                <a:spcPct val="115000"/>
              </a:lnSpc>
              <a:spcBef>
                <a:spcPts val="0"/>
              </a:spcBef>
              <a:spcAft>
                <a:spcPts val="0"/>
              </a:spcAft>
              <a:buClr>
                <a:srgbClr val="000000"/>
              </a:buClr>
              <a:buSzPts val="1100"/>
              <a:buFont typeface="Comfortaa"/>
              <a:buChar char="■"/>
            </a:pPr>
            <a:r>
              <a:rPr b="1" lang="en" sz="1100">
                <a:latin typeface="Comfortaa"/>
                <a:ea typeface="Comfortaa"/>
                <a:cs typeface="Comfortaa"/>
                <a:sym typeface="Comfortaa"/>
              </a:rPr>
              <a:t>Null: </a:t>
            </a:r>
            <a:r>
              <a:rPr b="1" lang="en" sz="1100">
                <a:highlight>
                  <a:srgbClr val="FFFFFF"/>
                </a:highlight>
                <a:latin typeface="Comfortaa"/>
                <a:ea typeface="Comfortaa"/>
                <a:cs typeface="Comfortaa"/>
                <a:sym typeface="Comfortaa"/>
              </a:rPr>
              <a:t> </a:t>
            </a:r>
            <a:r>
              <a:rPr lang="en" sz="1100">
                <a:highlight>
                  <a:srgbClr val="FFFFFF"/>
                </a:highlight>
                <a:latin typeface="Comfortaa"/>
                <a:ea typeface="Comfortaa"/>
                <a:cs typeface="Comfortaa"/>
                <a:sym typeface="Comfortaa"/>
              </a:rPr>
              <a:t>there is no significant difference between the observed and the expected value (expected distribution is correct). </a:t>
            </a:r>
            <a:endParaRPr sz="1100">
              <a:highlight>
                <a:srgbClr val="FFFFFF"/>
              </a:highlight>
              <a:latin typeface="Comfortaa"/>
              <a:ea typeface="Comfortaa"/>
              <a:cs typeface="Comfortaa"/>
              <a:sym typeface="Comfortaa"/>
            </a:endParaRPr>
          </a:p>
          <a:p>
            <a:pPr indent="-298450" lvl="2" marL="1371600" rtl="0" algn="l">
              <a:lnSpc>
                <a:spcPct val="115000"/>
              </a:lnSpc>
              <a:spcBef>
                <a:spcPts val="0"/>
              </a:spcBef>
              <a:spcAft>
                <a:spcPts val="0"/>
              </a:spcAft>
              <a:buClr>
                <a:srgbClr val="000000"/>
              </a:buClr>
              <a:buSzPts val="1100"/>
              <a:buFont typeface="Comfortaa"/>
              <a:buChar char="■"/>
            </a:pPr>
            <a:r>
              <a:rPr b="1" lang="en" sz="1100">
                <a:latin typeface="Comfortaa"/>
                <a:ea typeface="Comfortaa"/>
                <a:cs typeface="Comfortaa"/>
                <a:sym typeface="Comfortaa"/>
              </a:rPr>
              <a:t>Alternate: </a:t>
            </a:r>
            <a:r>
              <a:rPr lang="en" sz="1100">
                <a:highlight>
                  <a:srgbClr val="FFFFFF"/>
                </a:highlight>
                <a:latin typeface="Comfortaa"/>
                <a:ea typeface="Comfortaa"/>
                <a:cs typeface="Comfortaa"/>
                <a:sym typeface="Comfortaa"/>
              </a:rPr>
              <a:t>there is a significant difference between the observed and the expected value (expected distribution is not correct). </a:t>
            </a:r>
            <a:endParaRPr sz="1100">
              <a:latin typeface="Comfortaa"/>
              <a:ea typeface="Comfortaa"/>
              <a:cs typeface="Comfortaa"/>
              <a:sym typeface="Comfortaa"/>
            </a:endParaRPr>
          </a:p>
          <a:p>
            <a:pPr indent="0" lvl="0" marL="0" rtl="0" algn="l">
              <a:spcBef>
                <a:spcPts val="0"/>
              </a:spcBef>
              <a:spcAft>
                <a:spcPts val="0"/>
              </a:spcAft>
              <a:buNone/>
            </a:pPr>
            <a:r>
              <a:t/>
            </a:r>
            <a:endParaRPr sz="1100">
              <a:latin typeface="Comfortaa"/>
              <a:ea typeface="Comfortaa"/>
              <a:cs typeface="Comfortaa"/>
              <a:sym typeface="Comforta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152400" y="25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Chi-Square Test</a:t>
            </a:r>
            <a:endParaRPr>
              <a:latin typeface="Comfortaa"/>
              <a:ea typeface="Comfortaa"/>
              <a:cs typeface="Comfortaa"/>
              <a:sym typeface="Comfortaa"/>
            </a:endParaRPr>
          </a:p>
        </p:txBody>
      </p:sp>
      <p:pic>
        <p:nvPicPr>
          <p:cNvPr id="441" name="Google Shape;441;p56"/>
          <p:cNvPicPr preferRelativeResize="0"/>
          <p:nvPr/>
        </p:nvPicPr>
        <p:blipFill>
          <a:blip r:embed="rId3">
            <a:alphaModFix/>
          </a:blip>
          <a:stretch>
            <a:fillRect/>
          </a:stretch>
        </p:blipFill>
        <p:spPr>
          <a:xfrm>
            <a:off x="2816300" y="904700"/>
            <a:ext cx="3000750" cy="1725425"/>
          </a:xfrm>
          <a:prstGeom prst="rect">
            <a:avLst/>
          </a:prstGeom>
          <a:noFill/>
          <a:ln>
            <a:noFill/>
          </a:ln>
        </p:spPr>
      </p:pic>
      <p:pic>
        <p:nvPicPr>
          <p:cNvPr id="442" name="Google Shape;442;p56"/>
          <p:cNvPicPr preferRelativeResize="0"/>
          <p:nvPr/>
        </p:nvPicPr>
        <p:blipFill>
          <a:blip r:embed="rId4">
            <a:alphaModFix/>
          </a:blip>
          <a:stretch>
            <a:fillRect/>
          </a:stretch>
        </p:blipFill>
        <p:spPr>
          <a:xfrm>
            <a:off x="1493200" y="2571750"/>
            <a:ext cx="5839000" cy="2091225"/>
          </a:xfrm>
          <a:prstGeom prst="rect">
            <a:avLst/>
          </a:prstGeom>
          <a:noFill/>
          <a:ln>
            <a:noFill/>
          </a:ln>
        </p:spPr>
      </p:pic>
      <p:sp>
        <p:nvSpPr>
          <p:cNvPr id="443" name="Google Shape;443;p56"/>
          <p:cNvSpPr/>
          <p:nvPr/>
        </p:nvSpPr>
        <p:spPr>
          <a:xfrm>
            <a:off x="3237000" y="2571750"/>
            <a:ext cx="2351400" cy="28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56"/>
          <p:cNvPicPr preferRelativeResize="0"/>
          <p:nvPr/>
        </p:nvPicPr>
        <p:blipFill>
          <a:blip r:embed="rId5">
            <a:alphaModFix/>
          </a:blip>
          <a:stretch>
            <a:fillRect/>
          </a:stretch>
        </p:blipFill>
        <p:spPr>
          <a:xfrm>
            <a:off x="6664250" y="0"/>
            <a:ext cx="2479750" cy="9080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225500" y="31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Chi-Square Test Example</a:t>
            </a:r>
            <a:endParaRPr>
              <a:latin typeface="Comfortaa"/>
              <a:ea typeface="Comfortaa"/>
              <a:cs typeface="Comfortaa"/>
              <a:sym typeface="Comfortaa"/>
            </a:endParaRPr>
          </a:p>
        </p:txBody>
      </p:sp>
      <p:sp>
        <p:nvSpPr>
          <p:cNvPr id="450" name="Google Shape;450;p57"/>
          <p:cNvSpPr txBox="1"/>
          <p:nvPr/>
        </p:nvSpPr>
        <p:spPr>
          <a:xfrm>
            <a:off x="71825" y="1074375"/>
            <a:ext cx="52011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Comfortaa"/>
                <a:ea typeface="Comfortaa"/>
                <a:cs typeface="Comfortaa"/>
                <a:sym typeface="Comfortaa"/>
              </a:rPr>
              <a:t>Problem Statement:</a:t>
            </a:r>
            <a:endParaRPr u="sng">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latin typeface="Comfortaa"/>
                <a:ea typeface="Comfortaa"/>
                <a:cs typeface="Comfortaa"/>
                <a:sym typeface="Comfortaa"/>
              </a:rPr>
              <a:t>We collected wild tulips and found that 81 were red, 50 were yellow, and 27 were white. Are these colors equally common? We want to know if there is any significant difference between the observed proportions and the expected proportions.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1" name="Google Shape;451;p57"/>
          <p:cNvSpPr txBox="1"/>
          <p:nvPr/>
        </p:nvSpPr>
        <p:spPr>
          <a:xfrm>
            <a:off x="5387875" y="1074375"/>
            <a:ext cx="3663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Comfortaa"/>
                <a:ea typeface="Comfortaa"/>
                <a:cs typeface="Comfortaa"/>
                <a:sym typeface="Comfortaa"/>
              </a:rPr>
              <a:t>Null hypothesis:</a:t>
            </a:r>
            <a:r>
              <a:rPr lang="en">
                <a:latin typeface="Comfortaa"/>
                <a:ea typeface="Comfortaa"/>
                <a:cs typeface="Comfortaa"/>
                <a:sym typeface="Comfortaa"/>
              </a:rPr>
              <a:t> There is no significant difference between the observed and the expected value.</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Alternative hypothesis:</a:t>
            </a:r>
            <a:r>
              <a:rPr lang="en">
                <a:latin typeface="Comfortaa"/>
                <a:ea typeface="Comfortaa"/>
                <a:cs typeface="Comfortaa"/>
                <a:sym typeface="Comfortaa"/>
              </a:rPr>
              <a:t> There is a significant difference between the observed and the expected value.</a:t>
            </a:r>
            <a:endParaRPr>
              <a:latin typeface="Comfortaa"/>
              <a:ea typeface="Comfortaa"/>
              <a:cs typeface="Comfortaa"/>
              <a:sym typeface="Comfortaa"/>
            </a:endParaRPr>
          </a:p>
        </p:txBody>
      </p:sp>
      <p:pic>
        <p:nvPicPr>
          <p:cNvPr id="452" name="Google Shape;452;p57"/>
          <p:cNvPicPr preferRelativeResize="0"/>
          <p:nvPr/>
        </p:nvPicPr>
        <p:blipFill>
          <a:blip r:embed="rId3">
            <a:alphaModFix/>
          </a:blip>
          <a:stretch>
            <a:fillRect/>
          </a:stretch>
        </p:blipFill>
        <p:spPr>
          <a:xfrm>
            <a:off x="1172475" y="2862300"/>
            <a:ext cx="6466029" cy="855600"/>
          </a:xfrm>
          <a:prstGeom prst="rect">
            <a:avLst/>
          </a:prstGeom>
          <a:noFill/>
          <a:ln cap="flat" cmpd="sng" w="19050">
            <a:solidFill>
              <a:srgbClr val="999999"/>
            </a:solidFill>
            <a:prstDash val="solid"/>
            <a:round/>
            <a:headEnd len="sm" w="sm" type="none"/>
            <a:tailEnd len="sm" w="sm" type="none"/>
          </a:ln>
        </p:spPr>
      </p:pic>
      <p:pic>
        <p:nvPicPr>
          <p:cNvPr id="453" name="Google Shape;453;p57"/>
          <p:cNvPicPr preferRelativeResize="0"/>
          <p:nvPr/>
        </p:nvPicPr>
        <p:blipFill>
          <a:blip r:embed="rId4">
            <a:alphaModFix/>
          </a:blip>
          <a:stretch>
            <a:fillRect/>
          </a:stretch>
        </p:blipFill>
        <p:spPr>
          <a:xfrm>
            <a:off x="129300" y="4252824"/>
            <a:ext cx="4367675" cy="709950"/>
          </a:xfrm>
          <a:prstGeom prst="rect">
            <a:avLst/>
          </a:prstGeom>
          <a:noFill/>
          <a:ln cap="flat" cmpd="sng" w="19050">
            <a:solidFill>
              <a:schemeClr val="dk2"/>
            </a:solidFill>
            <a:prstDash val="solid"/>
            <a:round/>
            <a:headEnd len="sm" w="sm" type="none"/>
            <a:tailEnd len="sm" w="sm" type="none"/>
          </a:ln>
        </p:spPr>
      </p:pic>
      <p:sp>
        <p:nvSpPr>
          <p:cNvPr id="454" name="Google Shape;454;p57"/>
          <p:cNvSpPr txBox="1"/>
          <p:nvPr/>
        </p:nvSpPr>
        <p:spPr>
          <a:xfrm>
            <a:off x="1537300" y="3784813"/>
            <a:ext cx="632100" cy="401100"/>
          </a:xfrm>
          <a:prstGeom prst="rect">
            <a:avLst/>
          </a:prstGeom>
          <a:noFill/>
          <a:ln cap="flat" cmpd="sng" w="19050">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res1</a:t>
            </a:r>
            <a:endParaRPr b="1"/>
          </a:p>
        </p:txBody>
      </p:sp>
      <p:pic>
        <p:nvPicPr>
          <p:cNvPr id="455" name="Google Shape;455;p57"/>
          <p:cNvPicPr preferRelativeResize="0"/>
          <p:nvPr/>
        </p:nvPicPr>
        <p:blipFill>
          <a:blip r:embed="rId5">
            <a:alphaModFix/>
          </a:blip>
          <a:stretch>
            <a:fillRect/>
          </a:stretch>
        </p:blipFill>
        <p:spPr>
          <a:xfrm>
            <a:off x="4709334" y="4252825"/>
            <a:ext cx="4268740" cy="709950"/>
          </a:xfrm>
          <a:prstGeom prst="rect">
            <a:avLst/>
          </a:prstGeom>
          <a:noFill/>
          <a:ln cap="flat" cmpd="sng" w="19050">
            <a:solidFill>
              <a:schemeClr val="dk2"/>
            </a:solidFill>
            <a:prstDash val="solid"/>
            <a:round/>
            <a:headEnd len="sm" w="sm" type="none"/>
            <a:tailEnd len="sm" w="sm" type="none"/>
          </a:ln>
        </p:spPr>
      </p:pic>
      <p:sp>
        <p:nvSpPr>
          <p:cNvPr id="456" name="Google Shape;456;p57"/>
          <p:cNvSpPr txBox="1"/>
          <p:nvPr/>
        </p:nvSpPr>
        <p:spPr>
          <a:xfrm>
            <a:off x="6229775" y="3784813"/>
            <a:ext cx="632100" cy="401100"/>
          </a:xfrm>
          <a:prstGeom prst="rect">
            <a:avLst/>
          </a:prstGeom>
          <a:noFill/>
          <a:ln cap="flat" cmpd="sng" w="19050">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res2</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8"/>
          <p:cNvSpPr txBox="1"/>
          <p:nvPr>
            <p:ph type="title"/>
          </p:nvPr>
        </p:nvSpPr>
        <p:spPr>
          <a:xfrm>
            <a:off x="255500" y="216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Simple Linear Regression</a:t>
            </a:r>
            <a:endParaRPr>
              <a:latin typeface="Comfortaa"/>
              <a:ea typeface="Comfortaa"/>
              <a:cs typeface="Comfortaa"/>
              <a:sym typeface="Comfortaa"/>
            </a:endParaRPr>
          </a:p>
        </p:txBody>
      </p:sp>
      <p:sp>
        <p:nvSpPr>
          <p:cNvPr id="462" name="Google Shape;462;p58"/>
          <p:cNvSpPr txBox="1"/>
          <p:nvPr>
            <p:ph idx="1" type="body"/>
          </p:nvPr>
        </p:nvSpPr>
        <p:spPr>
          <a:xfrm>
            <a:off x="311700" y="872538"/>
            <a:ext cx="8520600" cy="84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Explores and models the relationship between two or more variables</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We can carry out the previously mentioned hypotheses test on the coefficients of a simple linear regression</a:t>
            </a:r>
            <a:endParaRPr sz="1400">
              <a:solidFill>
                <a:srgbClr val="000000"/>
              </a:solidFill>
              <a:latin typeface="Comfortaa"/>
              <a:ea typeface="Comfortaa"/>
              <a:cs typeface="Comfortaa"/>
              <a:sym typeface="Comfortaa"/>
            </a:endParaRPr>
          </a:p>
        </p:txBody>
      </p:sp>
      <p:sp>
        <p:nvSpPr>
          <p:cNvPr id="463" name="Google Shape;463;p58"/>
          <p:cNvSpPr txBox="1"/>
          <p:nvPr/>
        </p:nvSpPr>
        <p:spPr>
          <a:xfrm>
            <a:off x="27475" y="1800775"/>
            <a:ext cx="8844600" cy="30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Assumptions:</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Random errors are </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normally distributed (</a:t>
            </a:r>
            <a:r>
              <a:rPr b="1" lang="en">
                <a:latin typeface="Comfortaa"/>
                <a:ea typeface="Comfortaa"/>
                <a:cs typeface="Comfortaa"/>
                <a:sym typeface="Comfortaa"/>
              </a:rPr>
              <a:t>Parametric</a:t>
            </a:r>
            <a:r>
              <a:rPr lang="en">
                <a:latin typeface="Comfortaa"/>
                <a:ea typeface="Comfortaa"/>
                <a:cs typeface="Comfortaa"/>
                <a:sym typeface="Comfortaa"/>
              </a:rPr>
              <a:t>)</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latin typeface="Comfortaa"/>
                <a:ea typeface="Comfortaa"/>
                <a:cs typeface="Comfortaa"/>
                <a:sym typeface="Comfortaa"/>
              </a:rPr>
              <a:t>Independently and identically distributed (iid)</a:t>
            </a:r>
            <a:endParaRPr>
              <a:latin typeface="Comfortaa"/>
              <a:ea typeface="Comfortaa"/>
              <a:cs typeface="Comfortaa"/>
              <a:sym typeface="Comfortaa"/>
            </a:endParaRPr>
          </a:p>
          <a:p>
            <a:pPr indent="0" lvl="0" marL="91440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Hypotheses:</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T-test</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b="1" lang="en">
                <a:latin typeface="Comfortaa"/>
                <a:ea typeface="Comfortaa"/>
                <a:cs typeface="Comfortaa"/>
                <a:sym typeface="Comfortaa"/>
              </a:rPr>
              <a:t>Null: </a:t>
            </a:r>
            <a:r>
              <a:rPr lang="en">
                <a:latin typeface="Comfortaa"/>
                <a:ea typeface="Comfortaa"/>
                <a:cs typeface="Comfortaa"/>
                <a:sym typeface="Comfortaa"/>
              </a:rPr>
              <a:t>the true slope equals some constant value(               )</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b="1" lang="en">
                <a:latin typeface="Comfortaa"/>
                <a:ea typeface="Comfortaa"/>
                <a:cs typeface="Comfortaa"/>
                <a:sym typeface="Comfortaa"/>
              </a:rPr>
              <a:t>Alternative: </a:t>
            </a:r>
            <a:r>
              <a:rPr lang="en">
                <a:latin typeface="Comfortaa"/>
                <a:ea typeface="Comfortaa"/>
                <a:cs typeface="Comfortaa"/>
                <a:sym typeface="Comfortaa"/>
              </a:rPr>
              <a:t>the true slope does not equal some constant value (               )</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latin typeface="Comfortaa"/>
                <a:ea typeface="Comfortaa"/>
                <a:cs typeface="Comfortaa"/>
                <a:sym typeface="Comfortaa"/>
              </a:rPr>
              <a:t>ANOVA</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b="1" lang="en">
                <a:latin typeface="Comfortaa"/>
                <a:ea typeface="Comfortaa"/>
                <a:cs typeface="Comfortaa"/>
                <a:sym typeface="Comfortaa"/>
              </a:rPr>
              <a:t>Null: </a:t>
            </a:r>
            <a:r>
              <a:rPr lang="en">
                <a:latin typeface="Comfortaa"/>
                <a:ea typeface="Comfortaa"/>
                <a:cs typeface="Comfortaa"/>
                <a:sym typeface="Comfortaa"/>
              </a:rPr>
              <a:t>regression model is not statistically significant (a regression model cannot be applied to the observed data) (            )</a:t>
            </a:r>
            <a:endParaRPr>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b="1" lang="en">
                <a:latin typeface="Comfortaa"/>
                <a:ea typeface="Comfortaa"/>
                <a:cs typeface="Comfortaa"/>
                <a:sym typeface="Comfortaa"/>
              </a:rPr>
              <a:t>Alternative: regression model is statistically significant (</a:t>
            </a:r>
            <a:r>
              <a:rPr lang="en">
                <a:latin typeface="Comfortaa"/>
                <a:ea typeface="Comfortaa"/>
                <a:cs typeface="Comfortaa"/>
                <a:sym typeface="Comfortaa"/>
              </a:rPr>
              <a:t>a regression model can be applied to the observed data)   (            )</a:t>
            </a:r>
            <a:endParaRPr>
              <a:latin typeface="Comfortaa"/>
              <a:ea typeface="Comfortaa"/>
              <a:cs typeface="Comfortaa"/>
              <a:sym typeface="Comfortaa"/>
            </a:endParaRPr>
          </a:p>
        </p:txBody>
      </p:sp>
      <p:pic>
        <p:nvPicPr>
          <p:cNvPr id="464" name="Google Shape;464;p58"/>
          <p:cNvPicPr preferRelativeResize="0"/>
          <p:nvPr/>
        </p:nvPicPr>
        <p:blipFill>
          <a:blip r:embed="rId3">
            <a:alphaModFix/>
          </a:blip>
          <a:stretch>
            <a:fillRect/>
          </a:stretch>
        </p:blipFill>
        <p:spPr>
          <a:xfrm>
            <a:off x="3885450" y="4207425"/>
            <a:ext cx="615644" cy="233175"/>
          </a:xfrm>
          <a:prstGeom prst="rect">
            <a:avLst/>
          </a:prstGeom>
          <a:noFill/>
          <a:ln>
            <a:noFill/>
          </a:ln>
        </p:spPr>
      </p:pic>
      <p:pic>
        <p:nvPicPr>
          <p:cNvPr id="465" name="Google Shape;465;p58"/>
          <p:cNvPicPr preferRelativeResize="0"/>
          <p:nvPr/>
        </p:nvPicPr>
        <p:blipFill>
          <a:blip r:embed="rId4">
            <a:alphaModFix/>
          </a:blip>
          <a:stretch>
            <a:fillRect/>
          </a:stretch>
        </p:blipFill>
        <p:spPr>
          <a:xfrm>
            <a:off x="5473175" y="3329700"/>
            <a:ext cx="800650" cy="233175"/>
          </a:xfrm>
          <a:prstGeom prst="rect">
            <a:avLst/>
          </a:prstGeom>
          <a:noFill/>
          <a:ln>
            <a:noFill/>
          </a:ln>
        </p:spPr>
      </p:pic>
      <p:pic>
        <p:nvPicPr>
          <p:cNvPr id="466" name="Google Shape;466;p58"/>
          <p:cNvPicPr preferRelativeResize="0"/>
          <p:nvPr/>
        </p:nvPicPr>
        <p:blipFill>
          <a:blip r:embed="rId5">
            <a:alphaModFix/>
          </a:blip>
          <a:stretch>
            <a:fillRect/>
          </a:stretch>
        </p:blipFill>
        <p:spPr>
          <a:xfrm>
            <a:off x="6936900" y="3562875"/>
            <a:ext cx="800650" cy="233189"/>
          </a:xfrm>
          <a:prstGeom prst="rect">
            <a:avLst/>
          </a:prstGeom>
          <a:noFill/>
          <a:ln>
            <a:noFill/>
          </a:ln>
        </p:spPr>
      </p:pic>
      <p:pic>
        <p:nvPicPr>
          <p:cNvPr id="467" name="Google Shape;467;p58"/>
          <p:cNvPicPr preferRelativeResize="0"/>
          <p:nvPr/>
        </p:nvPicPr>
        <p:blipFill>
          <a:blip r:embed="rId6">
            <a:alphaModFix/>
          </a:blip>
          <a:stretch>
            <a:fillRect/>
          </a:stretch>
        </p:blipFill>
        <p:spPr>
          <a:xfrm>
            <a:off x="3956350" y="4581400"/>
            <a:ext cx="615650" cy="250874"/>
          </a:xfrm>
          <a:prstGeom prst="rect">
            <a:avLst/>
          </a:prstGeom>
          <a:noFill/>
          <a:ln>
            <a:noFill/>
          </a:ln>
        </p:spPr>
      </p:pic>
      <p:pic>
        <p:nvPicPr>
          <p:cNvPr id="468" name="Google Shape;468;p58"/>
          <p:cNvPicPr preferRelativeResize="0"/>
          <p:nvPr/>
        </p:nvPicPr>
        <p:blipFill>
          <a:blip r:embed="rId7">
            <a:alphaModFix/>
          </a:blip>
          <a:stretch>
            <a:fillRect/>
          </a:stretch>
        </p:blipFill>
        <p:spPr>
          <a:xfrm>
            <a:off x="6213300" y="216125"/>
            <a:ext cx="2619000" cy="376475"/>
          </a:xfrm>
          <a:prstGeom prst="rect">
            <a:avLst/>
          </a:prstGeom>
          <a:noFill/>
          <a:ln cap="flat" cmpd="sng" w="19050">
            <a:solidFill>
              <a:schemeClr val="dk2"/>
            </a:solidFill>
            <a:prstDash val="solid"/>
            <a:round/>
            <a:headEnd len="sm" w="sm" type="none"/>
            <a:tailEnd len="sm" w="sm" type="none"/>
          </a:ln>
        </p:spPr>
      </p:pic>
      <p:pic>
        <p:nvPicPr>
          <p:cNvPr id="469" name="Google Shape;469;p58"/>
          <p:cNvPicPr preferRelativeResize="0"/>
          <p:nvPr/>
        </p:nvPicPr>
        <p:blipFill>
          <a:blip r:embed="rId8">
            <a:alphaModFix/>
          </a:blip>
          <a:stretch>
            <a:fillRect/>
          </a:stretch>
        </p:blipFill>
        <p:spPr>
          <a:xfrm>
            <a:off x="5278500" y="1717050"/>
            <a:ext cx="3865500" cy="1365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Simple Linear Regression</a:t>
            </a:r>
            <a:endParaRPr>
              <a:latin typeface="Comfortaa"/>
              <a:ea typeface="Comfortaa"/>
              <a:cs typeface="Comfortaa"/>
              <a:sym typeface="Comfortaa"/>
            </a:endParaRPr>
          </a:p>
        </p:txBody>
      </p:sp>
      <p:sp>
        <p:nvSpPr>
          <p:cNvPr id="475" name="Google Shape;475;p59"/>
          <p:cNvSpPr txBox="1"/>
          <p:nvPr/>
        </p:nvSpPr>
        <p:spPr>
          <a:xfrm>
            <a:off x="0" y="1235550"/>
            <a:ext cx="4267200" cy="13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Problem Statement:</a:t>
            </a:r>
            <a:endParaRPr u="sng">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a:latin typeface="Comfortaa"/>
                <a:ea typeface="Comfortaa"/>
                <a:cs typeface="Comfortaa"/>
                <a:sym typeface="Comfortaa"/>
              </a:rPr>
              <a:t>Decide whether there is a significant relationship between the variables, distance and speed, in the linear regression model of the data set "cars" at 0.05 significance level. </a:t>
            </a:r>
            <a:endParaRPr>
              <a:latin typeface="Comfortaa"/>
              <a:ea typeface="Comfortaa"/>
              <a:cs typeface="Comfortaa"/>
              <a:sym typeface="Comfortaa"/>
            </a:endParaRPr>
          </a:p>
          <a:p>
            <a:pPr indent="0" lvl="0" marL="0" rtl="0" algn="l">
              <a:spcBef>
                <a:spcPts val="0"/>
              </a:spcBef>
              <a:spcAft>
                <a:spcPts val="0"/>
              </a:spcAft>
              <a:buNone/>
            </a:pPr>
            <a:r>
              <a:t/>
            </a:r>
            <a:endParaRPr/>
          </a:p>
        </p:txBody>
      </p:sp>
      <p:sp>
        <p:nvSpPr>
          <p:cNvPr id="476" name="Google Shape;476;p59"/>
          <p:cNvSpPr txBox="1"/>
          <p:nvPr/>
        </p:nvSpPr>
        <p:spPr>
          <a:xfrm>
            <a:off x="5225400" y="1077500"/>
            <a:ext cx="3918600" cy="17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Null Hypothesis:</a:t>
            </a:r>
            <a:r>
              <a:rPr lang="en">
                <a:latin typeface="Comfortaa"/>
                <a:ea typeface="Comfortaa"/>
                <a:cs typeface="Comfortaa"/>
                <a:sym typeface="Comfortaa"/>
              </a:rPr>
              <a:t> There is no significant relationship between the variables (β = 0)</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u="sng">
                <a:latin typeface="Comfortaa"/>
                <a:ea typeface="Comfortaa"/>
                <a:cs typeface="Comfortaa"/>
                <a:sym typeface="Comfortaa"/>
              </a:rPr>
              <a:t>Alternative Hypothesis:</a:t>
            </a:r>
            <a:r>
              <a:rPr lang="en">
                <a:latin typeface="Comfortaa"/>
                <a:ea typeface="Comfortaa"/>
                <a:cs typeface="Comfortaa"/>
                <a:sym typeface="Comfortaa"/>
              </a:rPr>
              <a:t> There is a significant relationship between the variables (β != 0)</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pic>
        <p:nvPicPr>
          <p:cNvPr id="477" name="Google Shape;477;p59"/>
          <p:cNvPicPr preferRelativeResize="0"/>
          <p:nvPr/>
        </p:nvPicPr>
        <p:blipFill>
          <a:blip r:embed="rId3">
            <a:alphaModFix/>
          </a:blip>
          <a:stretch>
            <a:fillRect/>
          </a:stretch>
        </p:blipFill>
        <p:spPr>
          <a:xfrm>
            <a:off x="138050" y="3364275"/>
            <a:ext cx="3425050" cy="739800"/>
          </a:xfrm>
          <a:prstGeom prst="rect">
            <a:avLst/>
          </a:prstGeom>
          <a:noFill/>
          <a:ln cap="flat" cmpd="sng" w="19050">
            <a:solidFill>
              <a:schemeClr val="dk2"/>
            </a:solidFill>
            <a:prstDash val="solid"/>
            <a:round/>
            <a:headEnd len="sm" w="sm" type="none"/>
            <a:tailEnd len="sm" w="sm" type="none"/>
          </a:ln>
        </p:spPr>
      </p:pic>
      <p:pic>
        <p:nvPicPr>
          <p:cNvPr id="478" name="Google Shape;478;p59"/>
          <p:cNvPicPr preferRelativeResize="0"/>
          <p:nvPr/>
        </p:nvPicPr>
        <p:blipFill>
          <a:blip r:embed="rId4">
            <a:alphaModFix/>
          </a:blip>
          <a:stretch>
            <a:fillRect/>
          </a:stretch>
        </p:blipFill>
        <p:spPr>
          <a:xfrm>
            <a:off x="3785286" y="2918675"/>
            <a:ext cx="5272514" cy="2139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Overview &amp; Setup </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Data Types &amp; Data Structures </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Data Wrangling &amp; Exploratory Data Analysis</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Conducting Statistical Tests</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Discussion, Feedback, &amp; Further Resources</a:t>
            </a:r>
            <a:endParaRPr>
              <a:solidFill>
                <a:srgbClr val="000000"/>
              </a:solidFill>
              <a:latin typeface="Comfortaa"/>
              <a:ea typeface="Comfortaa"/>
              <a:cs typeface="Comfortaa"/>
              <a:sym typeface="Comforta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Questions, Comments, &amp; Feedback</a:t>
            </a:r>
            <a:endParaRPr>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Using</a:t>
            </a:r>
            <a:r>
              <a:rPr lang="en">
                <a:latin typeface="Comfortaa"/>
                <a:ea typeface="Comfortaa"/>
                <a:cs typeface="Comfortaa"/>
                <a:sym typeface="Comfortaa"/>
              </a:rPr>
              <a:t> R</a:t>
            </a:r>
            <a:endParaRPr>
              <a:latin typeface="Comfortaa"/>
              <a:ea typeface="Comfortaa"/>
              <a:cs typeface="Comfortaa"/>
              <a:sym typeface="Comfortaa"/>
            </a:endParaRPr>
          </a:p>
        </p:txBody>
      </p:sp>
      <p:sp>
        <p:nvSpPr>
          <p:cNvPr id="84" name="Google Shape;84;p1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while R comes with its own graphical user interface (GUI), we will be using a more advanced interface called </a:t>
            </a:r>
            <a:r>
              <a:rPr b="1" lang="en">
                <a:solidFill>
                  <a:srgbClr val="000000"/>
                </a:solidFill>
                <a:latin typeface="Comfortaa"/>
                <a:ea typeface="Comfortaa"/>
                <a:cs typeface="Comfortaa"/>
                <a:sym typeface="Comfortaa"/>
              </a:rPr>
              <a:t>RStudio</a:t>
            </a:r>
            <a:endParaRPr b="1">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in addition to providing a more sophisticated working environment, RStudio enables the creation of </a:t>
            </a:r>
            <a:r>
              <a:rPr b="1" lang="en" u="sng">
                <a:solidFill>
                  <a:schemeClr val="hlink"/>
                </a:solidFill>
                <a:latin typeface="Comfortaa"/>
                <a:ea typeface="Comfortaa"/>
                <a:cs typeface="Comfortaa"/>
                <a:sym typeface="Comfortaa"/>
                <a:hlinkClick r:id="rId3"/>
              </a:rPr>
              <a:t>R Markdown files (.rmd) </a:t>
            </a:r>
            <a:r>
              <a:rPr lang="en">
                <a:solidFill>
                  <a:srgbClr val="000000"/>
                </a:solidFill>
                <a:latin typeface="Comfortaa"/>
                <a:ea typeface="Comfortaa"/>
                <a:cs typeface="Comfortaa"/>
                <a:sym typeface="Comfortaa"/>
              </a:rPr>
              <a:t>that combine narrative text and code into a single document</a:t>
            </a:r>
            <a:endParaRPr>
              <a:solidFill>
                <a:srgbClr val="000000"/>
              </a:solidFill>
              <a:latin typeface="Comfortaa"/>
              <a:ea typeface="Comfortaa"/>
              <a:cs typeface="Comfortaa"/>
              <a:sym typeface="Comfortaa"/>
            </a:endParaRPr>
          </a:p>
        </p:txBody>
      </p:sp>
      <p:pic>
        <p:nvPicPr>
          <p:cNvPr id="85" name="Google Shape;85;p17"/>
          <p:cNvPicPr preferRelativeResize="0"/>
          <p:nvPr/>
        </p:nvPicPr>
        <p:blipFill>
          <a:blip r:embed="rId4">
            <a:alphaModFix/>
          </a:blip>
          <a:stretch>
            <a:fillRect/>
          </a:stretch>
        </p:blipFill>
        <p:spPr>
          <a:xfrm>
            <a:off x="4799150" y="445025"/>
            <a:ext cx="4033150" cy="3024874"/>
          </a:xfrm>
          <a:prstGeom prst="rect">
            <a:avLst/>
          </a:prstGeom>
          <a:noFill/>
          <a:ln>
            <a:noFill/>
          </a:ln>
        </p:spPr>
      </p:pic>
      <p:pic>
        <p:nvPicPr>
          <p:cNvPr id="86" name="Google Shape;86;p17"/>
          <p:cNvPicPr preferRelativeResize="0"/>
          <p:nvPr/>
        </p:nvPicPr>
        <p:blipFill>
          <a:blip r:embed="rId5">
            <a:alphaModFix/>
          </a:blip>
          <a:stretch>
            <a:fillRect/>
          </a:stretch>
        </p:blipFill>
        <p:spPr>
          <a:xfrm>
            <a:off x="8009588" y="2729525"/>
            <a:ext cx="1047660" cy="811948"/>
          </a:xfrm>
          <a:prstGeom prst="rect">
            <a:avLst/>
          </a:prstGeom>
          <a:noFill/>
          <a:ln>
            <a:noFill/>
          </a:ln>
        </p:spPr>
      </p:pic>
      <p:pic>
        <p:nvPicPr>
          <p:cNvPr id="87" name="Google Shape;87;p17"/>
          <p:cNvPicPr preferRelativeResize="0"/>
          <p:nvPr/>
        </p:nvPicPr>
        <p:blipFill>
          <a:blip r:embed="rId6">
            <a:alphaModFix/>
          </a:blip>
          <a:stretch>
            <a:fillRect/>
          </a:stretch>
        </p:blipFill>
        <p:spPr>
          <a:xfrm>
            <a:off x="5172625" y="3408550"/>
            <a:ext cx="3200700" cy="18259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Further Resources</a:t>
            </a:r>
            <a:endParaRPr>
              <a:latin typeface="Comfortaa"/>
              <a:ea typeface="Comfortaa"/>
              <a:cs typeface="Comfortaa"/>
              <a:sym typeface="Comfortaa"/>
            </a:endParaRPr>
          </a:p>
        </p:txBody>
      </p:sp>
      <p:sp>
        <p:nvSpPr>
          <p:cNvPr id="494" name="Google Shape;49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omfortaa"/>
              <a:buChar char="●"/>
            </a:pPr>
            <a:r>
              <a:rPr lang="en" sz="1400">
                <a:solidFill>
                  <a:srgbClr val="000000"/>
                </a:solidFill>
                <a:latin typeface="Comfortaa"/>
                <a:ea typeface="Comfortaa"/>
                <a:cs typeface="Comfortaa"/>
                <a:sym typeface="Comfortaa"/>
              </a:rPr>
              <a:t>R学习路线 - </a:t>
            </a:r>
            <a:r>
              <a:rPr lang="en" sz="1400" u="sng">
                <a:solidFill>
                  <a:schemeClr val="hlink"/>
                </a:solidFill>
                <a:latin typeface="Comfortaa"/>
                <a:ea typeface="Comfortaa"/>
                <a:cs typeface="Comfortaa"/>
                <a:sym typeface="Comfortaa"/>
                <a:hlinkClick r:id="rId3"/>
              </a:rPr>
              <a:t>https://blog.csdn.net/BETTINA26/article/details/52956391</a:t>
            </a:r>
            <a:r>
              <a:rPr lang="en" sz="1400">
                <a:solidFill>
                  <a:schemeClr val="dk1"/>
                </a:solidFill>
                <a:latin typeface="Comfortaa"/>
                <a:ea typeface="Comfortaa"/>
                <a:cs typeface="Comfortaa"/>
                <a:sym typeface="Comfortaa"/>
              </a:rPr>
              <a:t> </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sz="1400">
                <a:solidFill>
                  <a:schemeClr val="dk1"/>
                </a:solidFill>
                <a:latin typeface="Comfortaa"/>
                <a:ea typeface="Comfortaa"/>
                <a:cs typeface="Comfortaa"/>
                <a:sym typeface="Comfortaa"/>
              </a:rPr>
              <a:t>时间序列分析及应用: R语言 </a:t>
            </a:r>
            <a:r>
              <a:rPr lang="en" sz="1400" u="sng">
                <a:solidFill>
                  <a:schemeClr val="accent5"/>
                </a:solidFill>
                <a:latin typeface="Comfortaa"/>
                <a:ea typeface="Comfortaa"/>
                <a:cs typeface="Comfortaa"/>
                <a:sym typeface="Comfortaa"/>
                <a:hlinkClick r:id="rId4"/>
              </a:rPr>
              <a:t>http://bbs.pinggu.org/a-1423839.html</a:t>
            </a:r>
            <a:r>
              <a:rPr lang="en" sz="1400">
                <a:solidFill>
                  <a:schemeClr val="dk1"/>
                </a:solidFill>
                <a:latin typeface="Comfortaa"/>
                <a:ea typeface="Comfortaa"/>
                <a:cs typeface="Comfortaa"/>
                <a:sym typeface="Comfortaa"/>
              </a:rPr>
              <a:t> </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lang="en" sz="1400">
                <a:solidFill>
                  <a:srgbClr val="000000"/>
                </a:solidFill>
                <a:latin typeface="Comfortaa"/>
                <a:ea typeface="Comfortaa"/>
                <a:cs typeface="Comfortaa"/>
                <a:sym typeface="Comfortaa"/>
              </a:rPr>
              <a:t>R technical manuals: </a:t>
            </a:r>
            <a:r>
              <a:rPr lang="en" sz="1400" u="sng">
                <a:solidFill>
                  <a:schemeClr val="hlink"/>
                </a:solidFill>
                <a:latin typeface="Comfortaa"/>
                <a:ea typeface="Comfortaa"/>
                <a:cs typeface="Comfortaa"/>
                <a:sym typeface="Comfortaa"/>
                <a:hlinkClick r:id="rId5"/>
              </a:rPr>
              <a:t>https://cran.r-project.org/manuals.html</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R contributed documentation (</a:t>
            </a:r>
            <a:r>
              <a:rPr b="1" lang="en" sz="1400">
                <a:solidFill>
                  <a:srgbClr val="000000"/>
                </a:solidFill>
                <a:latin typeface="Comfortaa"/>
                <a:ea typeface="Comfortaa"/>
                <a:cs typeface="Comfortaa"/>
                <a:sym typeface="Comfortaa"/>
              </a:rPr>
              <a:t>some written in Chinese</a:t>
            </a:r>
            <a:r>
              <a:rPr lang="en" sz="1400">
                <a:solidFill>
                  <a:srgbClr val="000000"/>
                </a:solidFill>
                <a:latin typeface="Comfortaa"/>
                <a:ea typeface="Comfortaa"/>
                <a:cs typeface="Comfortaa"/>
                <a:sym typeface="Comfortaa"/>
              </a:rPr>
              <a:t>): </a:t>
            </a:r>
            <a:r>
              <a:rPr lang="en" sz="1400" u="sng">
                <a:solidFill>
                  <a:schemeClr val="hlink"/>
                </a:solidFill>
                <a:latin typeface="Comfortaa"/>
                <a:ea typeface="Comfortaa"/>
                <a:cs typeface="Comfortaa"/>
                <a:sym typeface="Comfortaa"/>
                <a:hlinkClick r:id="rId6"/>
              </a:rPr>
              <a:t>https://cran.r-project.org/other-docs.html</a:t>
            </a:r>
            <a:endParaRPr sz="1400">
              <a:solidFill>
                <a:srgbClr val="000000"/>
              </a:solidFill>
              <a:latin typeface="Comfortaa"/>
              <a:ea typeface="Comfortaa"/>
              <a:cs typeface="Comfortaa"/>
              <a:sym typeface="Comfortaa"/>
            </a:endParaRPr>
          </a:p>
          <a:p>
            <a:pPr indent="-317500" lvl="1" marL="9144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R导论 (An introduction to R): </a:t>
            </a:r>
            <a:r>
              <a:rPr lang="en" u="sng">
                <a:solidFill>
                  <a:schemeClr val="accent5"/>
                </a:solidFill>
                <a:latin typeface="Comfortaa"/>
                <a:ea typeface="Comfortaa"/>
                <a:cs typeface="Comfortaa"/>
                <a:sym typeface="Comfortaa"/>
                <a:hlinkClick r:id="rId7"/>
              </a:rPr>
              <a:t>https://cran.r-project.org/doc/contrib/Ding-R-intro_cn.pdf</a:t>
            </a:r>
            <a:endParaRPr>
              <a:solidFill>
                <a:schemeClr val="dk1"/>
              </a:solidFill>
              <a:latin typeface="Comfortaa"/>
              <a:ea typeface="Comfortaa"/>
              <a:cs typeface="Comfortaa"/>
              <a:sym typeface="Comfortaa"/>
            </a:endParaRPr>
          </a:p>
          <a:p>
            <a:pPr indent="-317500" lvl="1" marL="914400" rtl="0" algn="l">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153分钟学会R: </a:t>
            </a:r>
            <a:r>
              <a:rPr lang="en" u="sng">
                <a:solidFill>
                  <a:schemeClr val="accent5"/>
                </a:solidFill>
                <a:latin typeface="Comfortaa"/>
                <a:ea typeface="Comfortaa"/>
                <a:cs typeface="Comfortaa"/>
                <a:sym typeface="Comfortaa"/>
                <a:hlinkClick r:id="rId8"/>
              </a:rPr>
              <a:t>https://cran.r-project.org/doc/contrib/Liu-FAQ.pdf</a:t>
            </a:r>
            <a:endParaRPr>
              <a:solidFill>
                <a:srgbClr val="000000"/>
              </a:solidFill>
              <a:latin typeface="Comfortaa"/>
              <a:ea typeface="Comfortaa"/>
              <a:cs typeface="Comfortaa"/>
              <a:sym typeface="Comfortaa"/>
            </a:endParaRPr>
          </a:p>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CRAN task views: </a:t>
            </a:r>
            <a:r>
              <a:rPr lang="en" sz="1400" u="sng">
                <a:solidFill>
                  <a:schemeClr val="hlink"/>
                </a:solidFill>
                <a:latin typeface="Comfortaa"/>
                <a:ea typeface="Comfortaa"/>
                <a:cs typeface="Comfortaa"/>
                <a:sym typeface="Comfortaa"/>
                <a:hlinkClick r:id="rId9"/>
              </a:rPr>
              <a:t>https://cran.r-project.org/web/views</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The R Journal: </a:t>
            </a:r>
            <a:r>
              <a:rPr lang="en" sz="1400" u="sng">
                <a:solidFill>
                  <a:schemeClr val="hlink"/>
                </a:solidFill>
                <a:latin typeface="Comfortaa"/>
                <a:ea typeface="Comfortaa"/>
                <a:cs typeface="Comfortaa"/>
                <a:sym typeface="Comfortaa"/>
                <a:hlinkClick r:id="rId10"/>
              </a:rPr>
              <a:t>https://journal.r-project.org</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R-related posts in </a:t>
            </a:r>
            <a:r>
              <a:rPr b="1" lang="en" sz="1400">
                <a:solidFill>
                  <a:srgbClr val="000000"/>
                </a:solidFill>
                <a:latin typeface="Comfortaa"/>
                <a:ea typeface="Comfortaa"/>
                <a:cs typeface="Comfortaa"/>
                <a:sym typeface="Comfortaa"/>
              </a:rPr>
              <a:t>StackOverflow</a:t>
            </a:r>
            <a:r>
              <a:rPr lang="en" sz="1400">
                <a:solidFill>
                  <a:srgbClr val="000000"/>
                </a:solidFill>
                <a:latin typeface="Comfortaa"/>
                <a:ea typeface="Comfortaa"/>
                <a:cs typeface="Comfortaa"/>
                <a:sym typeface="Comfortaa"/>
              </a:rPr>
              <a:t> (forum for asking programming questions): </a:t>
            </a:r>
            <a:r>
              <a:rPr lang="en" sz="1400" u="sng">
                <a:solidFill>
                  <a:schemeClr val="hlink"/>
                </a:solidFill>
                <a:latin typeface="Comfortaa"/>
                <a:ea typeface="Comfortaa"/>
                <a:cs typeface="Comfortaa"/>
                <a:sym typeface="Comfortaa"/>
                <a:hlinkClick r:id="rId11"/>
              </a:rPr>
              <a:t>http://stackoverflow.com/questions/tagged/r</a:t>
            </a:r>
            <a:endParaRPr sz="1400">
              <a:solidFill>
                <a:srgbClr val="000000"/>
              </a:solidFill>
              <a:latin typeface="Comfortaa"/>
              <a:ea typeface="Comfortaa"/>
              <a:cs typeface="Comfortaa"/>
              <a:sym typeface="Comfortaa"/>
            </a:endParaRPr>
          </a:p>
          <a:p>
            <a:pPr indent="-317500" lvl="0" marL="457200" rtl="0" algn="l">
              <a:spcBef>
                <a:spcPts val="0"/>
              </a:spcBef>
              <a:spcAft>
                <a:spcPts val="0"/>
              </a:spcAft>
              <a:buClr>
                <a:srgbClr val="000000"/>
              </a:buClr>
              <a:buSzPts val="1400"/>
              <a:buFont typeface="Comfortaa"/>
              <a:buChar char="●"/>
            </a:pPr>
            <a:r>
              <a:rPr lang="en" sz="1400">
                <a:solidFill>
                  <a:srgbClr val="000000"/>
                </a:solidFill>
                <a:latin typeface="Comfortaa"/>
                <a:ea typeface="Comfortaa"/>
                <a:cs typeface="Comfortaa"/>
                <a:sym typeface="Comfortaa"/>
              </a:rPr>
              <a:t>R Bloggers: </a:t>
            </a:r>
            <a:r>
              <a:rPr lang="en" sz="1400" u="sng">
                <a:solidFill>
                  <a:schemeClr val="hlink"/>
                </a:solidFill>
                <a:latin typeface="Comfortaa"/>
                <a:ea typeface="Comfortaa"/>
                <a:cs typeface="Comfortaa"/>
                <a:sym typeface="Comfortaa"/>
                <a:hlinkClick r:id="rId12"/>
              </a:rPr>
              <a:t>https://www.r-bloggers.com</a:t>
            </a:r>
            <a:r>
              <a:rPr lang="en" sz="1400">
                <a:solidFill>
                  <a:srgbClr val="000000"/>
                </a:solidFill>
                <a:latin typeface="Comfortaa"/>
                <a:ea typeface="Comfortaa"/>
                <a:cs typeface="Comfortaa"/>
                <a:sym typeface="Comfortaa"/>
              </a:rPr>
              <a:t> </a:t>
            </a:r>
            <a:endParaRPr sz="1400">
              <a:solidFill>
                <a:srgbClr val="000000"/>
              </a:solidFill>
              <a:latin typeface="Comfortaa"/>
              <a:ea typeface="Comfortaa"/>
              <a:cs typeface="Comfortaa"/>
              <a:sym typeface="Comfortaa"/>
            </a:endParaRPr>
          </a:p>
          <a:p>
            <a:pPr indent="0" lvl="0" marL="0" rtl="0" algn="l">
              <a:spcBef>
                <a:spcPts val="1600"/>
              </a:spcBef>
              <a:spcAft>
                <a:spcPts val="1600"/>
              </a:spcAft>
              <a:buNone/>
            </a:pPr>
            <a:r>
              <a:t/>
            </a:r>
            <a:endParaRPr>
              <a:solidFill>
                <a:srgbClr val="000000"/>
              </a:solidFill>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Acknowledgements </a:t>
            </a:r>
            <a:endParaRPr>
              <a:latin typeface="Comfortaa"/>
              <a:ea typeface="Comfortaa"/>
              <a:cs typeface="Comfortaa"/>
              <a:sym typeface="Comfortaa"/>
            </a:endParaRPr>
          </a:p>
        </p:txBody>
      </p:sp>
      <p:sp>
        <p:nvSpPr>
          <p:cNvPr id="500" name="Google Shape;500;p63"/>
          <p:cNvSpPr txBox="1"/>
          <p:nvPr>
            <p:ph idx="1" type="body"/>
          </p:nvPr>
        </p:nvSpPr>
        <p:spPr>
          <a:xfrm>
            <a:off x="311700" y="1152475"/>
            <a:ext cx="8520600" cy="24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omfortaa"/>
                <a:ea typeface="Comfortaa"/>
                <a:cs typeface="Comfortaa"/>
                <a:sym typeface="Comfortaa"/>
              </a:rPr>
              <a:t>Some of our presentation content was adopted from instructional material developed for UC Berkeley’s Statistics 133 </a:t>
            </a:r>
            <a:r>
              <a:rPr lang="en">
                <a:solidFill>
                  <a:schemeClr val="dk1"/>
                </a:solidFill>
                <a:latin typeface="Comfortaa"/>
                <a:ea typeface="Comfortaa"/>
                <a:cs typeface="Comfortaa"/>
                <a:sym typeface="Comfortaa"/>
              </a:rPr>
              <a:t>course </a:t>
            </a:r>
            <a:r>
              <a:rPr lang="en">
                <a:solidFill>
                  <a:srgbClr val="000000"/>
                </a:solidFill>
                <a:latin typeface="Comfortaa"/>
                <a:ea typeface="Comfortaa"/>
                <a:cs typeface="Comfortaa"/>
                <a:sym typeface="Comfortaa"/>
              </a:rPr>
              <a:t>(“Concepts in Computing with Data”) by </a:t>
            </a:r>
            <a:r>
              <a:rPr lang="en" u="sng">
                <a:solidFill>
                  <a:schemeClr val="hlink"/>
                </a:solidFill>
                <a:latin typeface="Comfortaa"/>
                <a:ea typeface="Comfortaa"/>
                <a:cs typeface="Comfortaa"/>
                <a:sym typeface="Comfortaa"/>
                <a:hlinkClick r:id="rId3"/>
              </a:rPr>
              <a:t>Prof. Gaston Sanchez</a:t>
            </a:r>
            <a:r>
              <a:rPr lang="en">
                <a:solidFill>
                  <a:srgbClr val="000000"/>
                </a:solidFill>
                <a:latin typeface="Comfortaa"/>
                <a:ea typeface="Comfortaa"/>
                <a:cs typeface="Comfortaa"/>
                <a:sym typeface="Comfortaa"/>
              </a:rPr>
              <a:t>.</a:t>
            </a:r>
            <a:endParaRPr>
              <a:solidFill>
                <a:srgbClr val="000000"/>
              </a:solidFill>
              <a:latin typeface="Comfortaa"/>
              <a:ea typeface="Comfortaa"/>
              <a:cs typeface="Comfortaa"/>
              <a:sym typeface="Comfortaa"/>
            </a:endParaRPr>
          </a:p>
          <a:p>
            <a:pPr indent="0" lvl="0" marL="0" rtl="0" algn="l">
              <a:spcBef>
                <a:spcPts val="1600"/>
              </a:spcBef>
              <a:spcAft>
                <a:spcPts val="1600"/>
              </a:spcAft>
              <a:buNone/>
            </a:pPr>
            <a:r>
              <a:rPr lang="en">
                <a:solidFill>
                  <a:srgbClr val="000000"/>
                </a:solidFill>
                <a:latin typeface="Comfortaa"/>
                <a:ea typeface="Comfortaa"/>
                <a:cs typeface="Comfortaa"/>
                <a:sym typeface="Comfortaa"/>
              </a:rPr>
              <a:t>For direct access to course materials and more tutorials, please visit </a:t>
            </a:r>
            <a:r>
              <a:rPr lang="en" u="sng">
                <a:solidFill>
                  <a:schemeClr val="hlink"/>
                </a:solidFill>
                <a:latin typeface="Comfortaa"/>
                <a:ea typeface="Comfortaa"/>
                <a:cs typeface="Comfortaa"/>
                <a:sym typeface="Comfortaa"/>
                <a:hlinkClick r:id="rId4"/>
              </a:rPr>
              <a:t>https://github.com/ucb-stat133/stat133-fall-2017/</a:t>
            </a:r>
            <a:r>
              <a:rPr lang="en">
                <a:solidFill>
                  <a:srgbClr val="000000"/>
                </a:solidFill>
                <a:latin typeface="Comfortaa"/>
                <a:ea typeface="Comfortaa"/>
                <a:cs typeface="Comfortaa"/>
                <a:sym typeface="Comfortaa"/>
              </a:rPr>
              <a:t>.</a:t>
            </a:r>
            <a:endParaRPr>
              <a:solidFill>
                <a:srgbClr val="000000"/>
              </a:solidFill>
              <a:latin typeface="Comfortaa"/>
              <a:ea typeface="Comfortaa"/>
              <a:cs typeface="Comfortaa"/>
              <a:sym typeface="Comfortaa"/>
            </a:endParaRPr>
          </a:p>
        </p:txBody>
      </p:sp>
      <p:sp>
        <p:nvSpPr>
          <p:cNvPr id="501" name="Google Shape;501;p63"/>
          <p:cNvSpPr txBox="1"/>
          <p:nvPr>
            <p:ph type="title"/>
          </p:nvPr>
        </p:nvSpPr>
        <p:spPr>
          <a:xfrm>
            <a:off x="311700" y="3869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Comfortaa"/>
                <a:ea typeface="Comfortaa"/>
                <a:cs typeface="Comfortaa"/>
                <a:sym typeface="Comfortaa"/>
              </a:rPr>
              <a:t>Thanks for listening,</a:t>
            </a:r>
            <a:r>
              <a:rPr lang="en" sz="2400">
                <a:latin typeface="Comfortaa"/>
                <a:ea typeface="Comfortaa"/>
                <a:cs typeface="Comfortaa"/>
                <a:sym typeface="Comfortaa"/>
              </a:rPr>
              <a:t> and welcome to R</a:t>
            </a:r>
            <a:r>
              <a:rPr lang="en" sz="2400">
                <a:latin typeface="Comfortaa"/>
                <a:ea typeface="Comfortaa"/>
                <a:cs typeface="Comfortaa"/>
                <a:sym typeface="Comfortaa"/>
              </a:rPr>
              <a:t>! </a:t>
            </a:r>
            <a:endParaRPr sz="2400">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217350" y="-12"/>
            <a:ext cx="8709299" cy="5143522"/>
          </a:xfrm>
          <a:prstGeom prst="rect">
            <a:avLst/>
          </a:prstGeom>
          <a:noFill/>
          <a:ln>
            <a:noFill/>
          </a:ln>
        </p:spPr>
      </p:pic>
      <p:sp>
        <p:nvSpPr>
          <p:cNvPr id="93" name="Google Shape;93;p18"/>
          <p:cNvSpPr/>
          <p:nvPr/>
        </p:nvSpPr>
        <p:spPr>
          <a:xfrm>
            <a:off x="6416650" y="2393500"/>
            <a:ext cx="213900" cy="178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nvSpPr>
        <p:spPr>
          <a:xfrm>
            <a:off x="3849975" y="2760150"/>
            <a:ext cx="1721400" cy="1252800"/>
          </a:xfrm>
          <a:prstGeom prst="rect">
            <a:avLst/>
          </a:prstGeom>
          <a:solidFill>
            <a:schemeClr val="lt1"/>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Documentation</a:t>
            </a:r>
            <a:r>
              <a:rPr lang="en"/>
              <a:t> for functions can be accessed here or via the console: </a:t>
            </a:r>
            <a:r>
              <a:rPr lang="en">
                <a:latin typeface="Consolas"/>
                <a:ea typeface="Consolas"/>
                <a:cs typeface="Consolas"/>
                <a:sym typeface="Consolas"/>
              </a:rPr>
              <a:t>?function_name</a:t>
            </a:r>
            <a:endParaRPr>
              <a:latin typeface="Consolas"/>
              <a:ea typeface="Consolas"/>
              <a:cs typeface="Consolas"/>
              <a:sym typeface="Consolas"/>
            </a:endParaRPr>
          </a:p>
        </p:txBody>
      </p:sp>
      <p:cxnSp>
        <p:nvCxnSpPr>
          <p:cNvPr id="95" name="Google Shape;95;p18"/>
          <p:cNvCxnSpPr>
            <a:endCxn id="93" idx="1"/>
          </p:cNvCxnSpPr>
          <p:nvPr/>
        </p:nvCxnSpPr>
        <p:spPr>
          <a:xfrm flipH="1" rot="10800000">
            <a:off x="5581450" y="2482600"/>
            <a:ext cx="835200" cy="2877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Packages in</a:t>
            </a:r>
            <a:r>
              <a:rPr lang="en">
                <a:latin typeface="Comfortaa"/>
                <a:ea typeface="Comfortaa"/>
                <a:cs typeface="Comfortaa"/>
                <a:sym typeface="Comfortaa"/>
              </a:rPr>
              <a:t> R</a:t>
            </a:r>
            <a:endParaRPr>
              <a:latin typeface="Comfortaa"/>
              <a:ea typeface="Comfortaa"/>
              <a:cs typeface="Comfortaa"/>
              <a:sym typeface="Comfortaa"/>
            </a:endParaRPr>
          </a:p>
        </p:txBody>
      </p:sp>
      <p:sp>
        <p:nvSpPr>
          <p:cNvPr id="101" name="Google Shape;101;p19"/>
          <p:cNvSpPr txBox="1"/>
          <p:nvPr>
            <p:ph idx="1" type="body"/>
          </p:nvPr>
        </p:nvSpPr>
        <p:spPr>
          <a:xfrm>
            <a:off x="311700" y="1152475"/>
            <a:ext cx="82266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the capabilities of R are extended through user-created </a:t>
            </a:r>
            <a:r>
              <a:rPr b="1" lang="en">
                <a:solidFill>
                  <a:srgbClr val="000000"/>
                </a:solidFill>
                <a:latin typeface="Comfortaa"/>
                <a:ea typeface="Comfortaa"/>
                <a:cs typeface="Comfortaa"/>
                <a:sym typeface="Comfortaa"/>
              </a:rPr>
              <a:t>packages</a:t>
            </a:r>
            <a:r>
              <a:rPr lang="en">
                <a:solidFill>
                  <a:srgbClr val="000000"/>
                </a:solidFill>
                <a:latin typeface="Comfortaa"/>
                <a:ea typeface="Comfortaa"/>
                <a:cs typeface="Comfortaa"/>
                <a:sym typeface="Comfortaa"/>
              </a:rPr>
              <a:t>, which allow for </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specialized statistical analyses</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graphical devices</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import/export capabilities</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reporting tools</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...and many more functions</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in addition to a core set of packages included with R, more packages can be downloaded from </a:t>
            </a:r>
            <a:r>
              <a:rPr b="1" lang="en">
                <a:solidFill>
                  <a:srgbClr val="000000"/>
                </a:solidFill>
                <a:latin typeface="Comfortaa"/>
                <a:ea typeface="Comfortaa"/>
                <a:cs typeface="Comfortaa"/>
                <a:sym typeface="Comfortaa"/>
              </a:rPr>
              <a:t>repositories</a:t>
            </a:r>
            <a:r>
              <a:rPr lang="en">
                <a:solidFill>
                  <a:srgbClr val="000000"/>
                </a:solidFill>
                <a:latin typeface="Comfortaa"/>
                <a:ea typeface="Comfortaa"/>
                <a:cs typeface="Comfortaa"/>
                <a:sym typeface="Comfortaa"/>
              </a:rPr>
              <a:t> like</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the </a:t>
            </a:r>
            <a:r>
              <a:rPr lang="en" u="sng">
                <a:solidFill>
                  <a:schemeClr val="hlink"/>
                </a:solidFill>
                <a:latin typeface="Comfortaa"/>
                <a:ea typeface="Comfortaa"/>
                <a:cs typeface="Comfortaa"/>
                <a:sym typeface="Comfortaa"/>
                <a:hlinkClick r:id="rId3"/>
              </a:rPr>
              <a:t>Comprehensive R Archive Network (CRAN)</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u="sng">
                <a:solidFill>
                  <a:schemeClr val="hlink"/>
                </a:solidFill>
                <a:latin typeface="Comfortaa"/>
                <a:ea typeface="Comfortaa"/>
                <a:cs typeface="Comfortaa"/>
                <a:sym typeface="Comfortaa"/>
                <a:hlinkClick r:id="rId4"/>
              </a:rPr>
              <a:t>GitHub</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u="sng">
                <a:solidFill>
                  <a:schemeClr val="hlink"/>
                </a:solidFill>
                <a:latin typeface="Comfortaa"/>
                <a:ea typeface="Comfortaa"/>
                <a:cs typeface="Comfortaa"/>
                <a:sym typeface="Comfortaa"/>
                <a:hlinkClick r:id="rId5"/>
              </a:rPr>
              <a:t>Bioconductor</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a:solidFill>
                  <a:srgbClr val="000000"/>
                </a:solidFill>
                <a:latin typeface="Comfortaa"/>
                <a:ea typeface="Comfortaa"/>
                <a:cs typeface="Comfortaa"/>
                <a:sym typeface="Comfortaa"/>
              </a:rPr>
              <a:t>...and others</a:t>
            </a:r>
            <a:endParaRPr>
              <a:solidFill>
                <a:srgbClr val="000000"/>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Setup Instructions</a:t>
            </a:r>
            <a:endParaRPr>
              <a:latin typeface="Comfortaa"/>
              <a:ea typeface="Comfortaa"/>
              <a:cs typeface="Comfortaa"/>
              <a:sym typeface="Comfortaa"/>
            </a:endParaRPr>
          </a:p>
        </p:txBody>
      </p:sp>
      <p:sp>
        <p:nvSpPr>
          <p:cNvPr id="107" name="Google Shape;107;p20"/>
          <p:cNvSpPr txBox="1"/>
          <p:nvPr>
            <p:ph idx="1" type="body"/>
          </p:nvPr>
        </p:nvSpPr>
        <p:spPr>
          <a:xfrm>
            <a:off x="311700" y="1152475"/>
            <a:ext cx="7419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Download and install the current version of </a:t>
            </a:r>
            <a:r>
              <a:rPr b="1" lang="en">
                <a:solidFill>
                  <a:srgbClr val="000000"/>
                </a:solidFill>
                <a:latin typeface="Comfortaa"/>
                <a:ea typeface="Comfortaa"/>
                <a:cs typeface="Comfortaa"/>
                <a:sym typeface="Comfortaa"/>
              </a:rPr>
              <a:t>R</a:t>
            </a:r>
            <a:r>
              <a:rPr lang="en">
                <a:solidFill>
                  <a:srgbClr val="000000"/>
                </a:solidFill>
                <a:latin typeface="Comfortaa"/>
                <a:ea typeface="Comfortaa"/>
                <a:cs typeface="Comfortaa"/>
                <a:sym typeface="Comfortaa"/>
              </a:rPr>
              <a:t> from </a:t>
            </a:r>
            <a:r>
              <a:rPr lang="en" u="sng">
                <a:solidFill>
                  <a:schemeClr val="hlink"/>
                </a:solidFill>
                <a:latin typeface="Comfortaa"/>
                <a:ea typeface="Comfortaa"/>
                <a:cs typeface="Comfortaa"/>
                <a:sym typeface="Comfortaa"/>
                <a:hlinkClick r:id="rId3"/>
              </a:rPr>
              <a:t>https://cran.rstudio.com/</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Download and install </a:t>
            </a:r>
            <a:r>
              <a:rPr b="1" lang="en">
                <a:solidFill>
                  <a:srgbClr val="000000"/>
                </a:solidFill>
                <a:latin typeface="Comfortaa"/>
                <a:ea typeface="Comfortaa"/>
                <a:cs typeface="Comfortaa"/>
                <a:sym typeface="Comfortaa"/>
              </a:rPr>
              <a:t>RStudio Desktop</a:t>
            </a:r>
            <a:r>
              <a:rPr lang="en">
                <a:solidFill>
                  <a:srgbClr val="000000"/>
                </a:solidFill>
                <a:latin typeface="Comfortaa"/>
                <a:ea typeface="Comfortaa"/>
                <a:cs typeface="Comfortaa"/>
                <a:sym typeface="Comfortaa"/>
              </a:rPr>
              <a:t> from </a:t>
            </a:r>
            <a:r>
              <a:rPr lang="en" u="sng">
                <a:solidFill>
                  <a:schemeClr val="hlink"/>
                </a:solidFill>
                <a:latin typeface="Comfortaa"/>
                <a:ea typeface="Comfortaa"/>
                <a:cs typeface="Comfortaa"/>
                <a:sym typeface="Comfortaa"/>
                <a:hlinkClick r:id="rId4"/>
              </a:rPr>
              <a:t>https://www.rstudio.com/products/rstudio/download</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Explore additional packages of interest based on discipline/application using the CRAN Task Views page: </a:t>
            </a:r>
            <a:r>
              <a:rPr lang="en" u="sng">
                <a:solidFill>
                  <a:schemeClr val="hlink"/>
                </a:solidFill>
                <a:latin typeface="Comfortaa"/>
                <a:ea typeface="Comfortaa"/>
                <a:cs typeface="Comfortaa"/>
                <a:sym typeface="Comfortaa"/>
                <a:hlinkClick r:id="rId5"/>
              </a:rPr>
              <a:t>https://cran.r-project.org/web/views/</a:t>
            </a:r>
            <a:r>
              <a:rPr lang="en">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Download and install packages of interest via the </a:t>
            </a:r>
            <a:r>
              <a:rPr b="1" lang="en">
                <a:solidFill>
                  <a:srgbClr val="000000"/>
                </a:solidFill>
                <a:latin typeface="Comfortaa"/>
                <a:ea typeface="Comfortaa"/>
                <a:cs typeface="Comfortaa"/>
                <a:sym typeface="Comfortaa"/>
              </a:rPr>
              <a:t>console</a:t>
            </a:r>
            <a:r>
              <a:rPr lang="en">
                <a:solidFill>
                  <a:srgbClr val="000000"/>
                </a:solidFill>
                <a:latin typeface="Comfortaa"/>
                <a:ea typeface="Comfortaa"/>
                <a:cs typeface="Comfortaa"/>
                <a:sym typeface="Comfortaa"/>
              </a:rPr>
              <a:t> in RStudio:</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nsolas"/>
              <a:buAutoNum type="alphaLcPeriod"/>
            </a:pPr>
            <a:r>
              <a:rPr lang="en">
                <a:solidFill>
                  <a:srgbClr val="000000"/>
                </a:solidFill>
                <a:latin typeface="Consolas"/>
                <a:ea typeface="Consolas"/>
                <a:cs typeface="Consolas"/>
                <a:sym typeface="Consolas"/>
              </a:rPr>
              <a:t>install.packages(“package_name”)</a:t>
            </a:r>
            <a:endParaRPr>
              <a:solidFill>
                <a:srgbClr val="000000"/>
              </a:solidFill>
              <a:latin typeface="Consolas"/>
              <a:ea typeface="Consolas"/>
              <a:cs typeface="Consolas"/>
              <a:sym typeface="Consolas"/>
            </a:endParaRPr>
          </a:p>
          <a:p>
            <a:pPr indent="-317500" lvl="1" marL="914400" rtl="0" algn="l">
              <a:spcBef>
                <a:spcPts val="0"/>
              </a:spcBef>
              <a:spcAft>
                <a:spcPts val="0"/>
              </a:spcAft>
              <a:buClr>
                <a:srgbClr val="000000"/>
              </a:buClr>
              <a:buSzPts val="1400"/>
              <a:buFont typeface="Consolas"/>
              <a:buAutoNum type="alphaLcPeriod"/>
            </a:pPr>
            <a:r>
              <a:rPr lang="en">
                <a:solidFill>
                  <a:srgbClr val="000000"/>
                </a:solidFill>
                <a:latin typeface="Consolas"/>
                <a:ea typeface="Consolas"/>
                <a:cs typeface="Consolas"/>
                <a:sym typeface="Consolas"/>
              </a:rPr>
              <a:t>library(“package_name”)</a:t>
            </a:r>
            <a:endParaRPr>
              <a:solidFill>
                <a:srgbClr val="000000"/>
              </a:solidFill>
              <a:latin typeface="Consolas"/>
              <a:ea typeface="Consolas"/>
              <a:cs typeface="Consolas"/>
              <a:sym typeface="Consolas"/>
            </a:endParaRPr>
          </a:p>
        </p:txBody>
      </p:sp>
      <p:pic>
        <p:nvPicPr>
          <p:cNvPr id="108" name="Google Shape;108;p20"/>
          <p:cNvPicPr preferRelativeResize="0"/>
          <p:nvPr/>
        </p:nvPicPr>
        <p:blipFill>
          <a:blip r:embed="rId6">
            <a:alphaModFix/>
          </a:blip>
          <a:stretch>
            <a:fillRect/>
          </a:stretch>
        </p:blipFill>
        <p:spPr>
          <a:xfrm>
            <a:off x="7836246" y="1017713"/>
            <a:ext cx="996055" cy="771950"/>
          </a:xfrm>
          <a:prstGeom prst="rect">
            <a:avLst/>
          </a:prstGeom>
          <a:noFill/>
          <a:ln>
            <a:noFill/>
          </a:ln>
        </p:spPr>
      </p:pic>
      <p:pic>
        <p:nvPicPr>
          <p:cNvPr id="109" name="Google Shape;109;p20"/>
          <p:cNvPicPr preferRelativeResize="0"/>
          <p:nvPr/>
        </p:nvPicPr>
        <p:blipFill>
          <a:blip r:embed="rId7">
            <a:alphaModFix/>
          </a:blip>
          <a:stretch>
            <a:fillRect/>
          </a:stretch>
        </p:blipFill>
        <p:spPr>
          <a:xfrm>
            <a:off x="7960525" y="1912175"/>
            <a:ext cx="899900" cy="899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Overview &amp; Setup </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AutoNum type="arabicPeriod"/>
            </a:pPr>
            <a:r>
              <a:rPr lang="en">
                <a:solidFill>
                  <a:srgbClr val="000000"/>
                </a:solidFill>
                <a:latin typeface="Comfortaa"/>
                <a:ea typeface="Comfortaa"/>
                <a:cs typeface="Comfortaa"/>
                <a:sym typeface="Comfortaa"/>
              </a:rPr>
              <a:t>Data Types &amp; Data Structures </a:t>
            </a:r>
            <a:endParaRPr>
              <a:solidFill>
                <a:srgbClr val="000000"/>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Tools for Data Wrangling &amp; Exploratory Data Analysis</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Conducting Statistical Tests</a:t>
            </a:r>
            <a:endParaRPr>
              <a:solidFill>
                <a:srgbClr val="B7B7B7"/>
              </a:solidFill>
              <a:latin typeface="Comfortaa"/>
              <a:ea typeface="Comfortaa"/>
              <a:cs typeface="Comfortaa"/>
              <a:sym typeface="Comfortaa"/>
            </a:endParaRPr>
          </a:p>
          <a:p>
            <a:pPr indent="-342900" lvl="0" marL="457200" rtl="0" algn="l">
              <a:spcBef>
                <a:spcPts val="0"/>
              </a:spcBef>
              <a:spcAft>
                <a:spcPts val="0"/>
              </a:spcAft>
              <a:buClr>
                <a:srgbClr val="B7B7B7"/>
              </a:buClr>
              <a:buSzPts val="1800"/>
              <a:buFont typeface="Comfortaa"/>
              <a:buAutoNum type="arabicPeriod"/>
            </a:pPr>
            <a:r>
              <a:rPr lang="en">
                <a:solidFill>
                  <a:srgbClr val="B7B7B7"/>
                </a:solidFill>
                <a:latin typeface="Comfortaa"/>
                <a:ea typeface="Comfortaa"/>
                <a:cs typeface="Comfortaa"/>
                <a:sym typeface="Comfortaa"/>
              </a:rPr>
              <a:t>Discussion, Feedback, &amp; Further Resources</a:t>
            </a:r>
            <a:endParaRPr>
              <a:solidFill>
                <a:srgbClr val="B7B7B7"/>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